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embeddedFontLst>
    <p:embeddedFont>
      <p:font typeface="Helvetica Neue" panose="02000503000000020004" pitchFamily="2" charset="0"/>
      <p:regular r:id="rId16"/>
      <p:bold r:id="rId17"/>
      <p:italic r:id="rId18"/>
      <p:boldItalic r:id="rId1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3840">
          <p15:clr>
            <a:srgbClr val="000000"/>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4" roundtripDataSignature="AMtx7mgvRNqkqVxrWStpQgLJxViJ+98Tm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42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67"/>
  </p:normalViewPr>
  <p:slideViewPr>
    <p:cSldViewPr snapToGrid="0">
      <p:cViewPr varScale="1">
        <p:scale>
          <a:sx n="97" d="100"/>
          <a:sy n="97" d="100"/>
        </p:scale>
        <p:origin x="256" y="20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customschemas.google.com/relationships/presentationmetadata" Target="metadata"/><Relationship Id="rId5" Type="http://schemas.openxmlformats.org/officeDocument/2006/relationships/slide" Target="slides/slide4.xml"/><Relationship Id="rId15"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0" name="Google Shape;21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6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EXPLANATION</a:t>
            </a:r>
            <a:endParaRPr/>
          </a:p>
          <a:p>
            <a:pPr marL="457200" marR="0" lvl="0" indent="-228600" algn="l" rtl="0">
              <a:lnSpc>
                <a:spcPct val="100000"/>
              </a:lnSpc>
              <a:spcBef>
                <a:spcPts val="0"/>
              </a:spcBef>
              <a:spcAft>
                <a:spcPts val="0"/>
              </a:spcAft>
              <a:buSzPts val="1400"/>
              <a:buNone/>
            </a:pPr>
            <a:r>
              <a:rPr lang="en-US"/>
              <a:t>Present the slide</a:t>
            </a:r>
            <a:endParaRPr/>
          </a:p>
          <a:p>
            <a:pPr marL="457200" marR="0" lvl="0" indent="-228600" algn="l" rtl="0">
              <a:lnSpc>
                <a:spcPct val="100000"/>
              </a:lnSpc>
              <a:spcBef>
                <a:spcPts val="0"/>
              </a:spcBef>
              <a:spcAft>
                <a:spcPts val="0"/>
              </a:spcAft>
              <a:buSzPts val="1400"/>
              <a:buNone/>
            </a:pPr>
            <a:r>
              <a:rPr lang="en-US"/>
              <a:t>Supplement with the points below</a:t>
            </a:r>
            <a:endParaRPr/>
          </a:p>
          <a:p>
            <a:pPr marL="457200" marR="0" lvl="0" indent="-228600" algn="l" rtl="0">
              <a:lnSpc>
                <a:spcPct val="100000"/>
              </a:lnSpc>
              <a:spcBef>
                <a:spcPts val="0"/>
              </a:spcBef>
              <a:spcAft>
                <a:spcPts val="0"/>
              </a:spcAft>
              <a:buSzPts val="1400"/>
              <a:buNone/>
            </a:pPr>
            <a:r>
              <a:rPr lang="en-US" b="1"/>
              <a:t>Communication and exchange information</a:t>
            </a:r>
            <a:endParaRPr/>
          </a:p>
          <a:p>
            <a:pPr marL="914400" lvl="1" indent="-228600" algn="l" rtl="0">
              <a:lnSpc>
                <a:spcPct val="100000"/>
              </a:lnSpc>
              <a:spcBef>
                <a:spcPts val="0"/>
              </a:spcBef>
              <a:spcAft>
                <a:spcPts val="0"/>
              </a:spcAft>
              <a:buSzPts val="1400"/>
              <a:buNone/>
            </a:pPr>
            <a:r>
              <a:rPr lang="en-US"/>
              <a:t>A two-way process for communication between child/caseworker and caregiver/caseworker is important</a:t>
            </a:r>
            <a:endParaRPr/>
          </a:p>
          <a:p>
            <a:pPr marL="914400" lvl="1" indent="-228600" algn="l" rtl="0">
              <a:lnSpc>
                <a:spcPct val="100000"/>
              </a:lnSpc>
              <a:spcBef>
                <a:spcPts val="0"/>
              </a:spcBef>
              <a:spcAft>
                <a:spcPts val="0"/>
              </a:spcAft>
              <a:buSzPts val="1400"/>
              <a:buNone/>
            </a:pPr>
            <a:r>
              <a:rPr lang="en-US"/>
              <a:t>Make available culturally appropriate information on constructive coping methods.</a:t>
            </a:r>
            <a:endParaRPr/>
          </a:p>
          <a:p>
            <a:pPr marL="457200" marR="0" lvl="0" indent="-228600" algn="l" rtl="0">
              <a:lnSpc>
                <a:spcPct val="100000"/>
              </a:lnSpc>
              <a:spcBef>
                <a:spcPts val="0"/>
              </a:spcBef>
              <a:spcAft>
                <a:spcPts val="0"/>
              </a:spcAft>
              <a:buSzPts val="1400"/>
              <a:buNone/>
            </a:pPr>
            <a:r>
              <a:rPr lang="en-US" b="1"/>
              <a:t>Supporting foster carers</a:t>
            </a:r>
            <a:endParaRPr/>
          </a:p>
          <a:p>
            <a:pPr marL="914400" lvl="1" indent="-228600" algn="l" rtl="0">
              <a:lnSpc>
                <a:spcPct val="100000"/>
              </a:lnSpc>
              <a:spcBef>
                <a:spcPts val="0"/>
              </a:spcBef>
              <a:spcAft>
                <a:spcPts val="0"/>
              </a:spcAft>
              <a:buSzPts val="1400"/>
              <a:buNone/>
            </a:pPr>
            <a:r>
              <a:rPr lang="en-US"/>
              <a:t>Caseworkers can give referral to support groups for foster carers</a:t>
            </a:r>
            <a:endParaRPr/>
          </a:p>
          <a:p>
            <a:pPr marL="914400" lvl="1" indent="-228600" algn="l" rtl="0">
              <a:lnSpc>
                <a:spcPct val="100000"/>
              </a:lnSpc>
              <a:spcBef>
                <a:spcPts val="0"/>
              </a:spcBef>
              <a:spcAft>
                <a:spcPts val="0"/>
              </a:spcAft>
              <a:buSzPts val="1400"/>
              <a:buNone/>
            </a:pPr>
            <a:r>
              <a:rPr lang="en-US"/>
              <a:t>Caseworkers can be pro-active in helping to establish foster carers’ support groups and if needed for kinship carers.</a:t>
            </a:r>
            <a:endParaRPr/>
          </a:p>
          <a:p>
            <a:pPr marL="457200" marR="0" lvl="0" indent="-228600" algn="l" rtl="0">
              <a:lnSpc>
                <a:spcPct val="100000"/>
              </a:lnSpc>
              <a:spcBef>
                <a:spcPts val="0"/>
              </a:spcBef>
              <a:spcAft>
                <a:spcPts val="0"/>
              </a:spcAft>
              <a:buSzPts val="1400"/>
              <a:buNone/>
            </a:pPr>
            <a:r>
              <a:rPr lang="en-US" b="1"/>
              <a:t>Helping caregivers to develop positive discipline techniques</a:t>
            </a:r>
            <a:endParaRPr/>
          </a:p>
          <a:p>
            <a:pPr marL="914400" lvl="1" indent="-228600" algn="l" rtl="0">
              <a:lnSpc>
                <a:spcPct val="100000"/>
              </a:lnSpc>
              <a:spcBef>
                <a:spcPts val="0"/>
              </a:spcBef>
              <a:spcAft>
                <a:spcPts val="0"/>
              </a:spcAft>
              <a:buSzPts val="1400"/>
              <a:buNone/>
            </a:pPr>
            <a:r>
              <a:rPr lang="en-US"/>
              <a:t>i.e., based on Positive Discipline in Everyday Parenting/Families Make the Difference.</a:t>
            </a:r>
            <a:endParaRPr/>
          </a:p>
          <a:p>
            <a:pPr marL="457200" marR="0" lvl="0" indent="-228600" algn="l" rtl="0">
              <a:lnSpc>
                <a:spcPct val="100000"/>
              </a:lnSpc>
              <a:spcBef>
                <a:spcPts val="0"/>
              </a:spcBef>
              <a:spcAft>
                <a:spcPts val="0"/>
              </a:spcAft>
              <a:buSzPts val="1400"/>
              <a:buNone/>
            </a:pPr>
            <a:r>
              <a:rPr lang="en-US" b="1"/>
              <a:t>Preventing secondary separations:</a:t>
            </a:r>
            <a:r>
              <a:rPr lang="en-US"/>
              <a:t> help families access all available/appropriate support by:</a:t>
            </a:r>
            <a:endParaRPr/>
          </a:p>
          <a:p>
            <a:pPr marL="914400" lvl="1" indent="-228600" algn="l" rtl="0">
              <a:lnSpc>
                <a:spcPct val="100000"/>
              </a:lnSpc>
              <a:spcBef>
                <a:spcPts val="0"/>
              </a:spcBef>
              <a:spcAft>
                <a:spcPts val="0"/>
              </a:spcAft>
              <a:buSzPts val="1400"/>
              <a:buNone/>
            </a:pPr>
            <a:r>
              <a:rPr lang="en-US"/>
              <a:t>Providing information on basic services.</a:t>
            </a:r>
            <a:endParaRPr/>
          </a:p>
          <a:p>
            <a:pPr marL="914400" lvl="1" indent="-228600" algn="l" rtl="0">
              <a:lnSpc>
                <a:spcPct val="100000"/>
              </a:lnSpc>
              <a:spcBef>
                <a:spcPts val="0"/>
              </a:spcBef>
              <a:spcAft>
                <a:spcPts val="0"/>
              </a:spcAft>
              <a:buSzPts val="1400"/>
              <a:buNone/>
            </a:pPr>
            <a:r>
              <a:rPr lang="en-US"/>
              <a:t>Making referrals for specialist services, where necessary.</a:t>
            </a:r>
            <a:endParaRPr/>
          </a:p>
          <a:p>
            <a:pPr marL="914400" lvl="1" indent="-228600" algn="l" rtl="0">
              <a:lnSpc>
                <a:spcPct val="100000"/>
              </a:lnSpc>
              <a:spcBef>
                <a:spcPts val="0"/>
              </a:spcBef>
              <a:spcAft>
                <a:spcPts val="0"/>
              </a:spcAft>
              <a:buSzPts val="1400"/>
              <a:buNone/>
            </a:pPr>
            <a:r>
              <a:rPr lang="en-US"/>
              <a:t>Ensuring the family have access to food and non-food item distributions, and any necessary adjustments have been made to accommodate additional children.</a:t>
            </a:r>
            <a:endParaRPr/>
          </a:p>
          <a:p>
            <a:pPr marL="914400" lvl="1" indent="-228600" algn="l" rtl="0">
              <a:lnSpc>
                <a:spcPct val="100000"/>
              </a:lnSpc>
              <a:spcBef>
                <a:spcPts val="0"/>
              </a:spcBef>
              <a:spcAft>
                <a:spcPts val="0"/>
              </a:spcAft>
              <a:buSzPts val="1400"/>
              <a:buNone/>
            </a:pPr>
            <a:r>
              <a:rPr lang="en-US" sz="1800">
                <a:solidFill>
                  <a:srgbClr val="4472C4"/>
                </a:solidFill>
                <a:latin typeface="Calibri"/>
                <a:ea typeface="Calibri"/>
                <a:cs typeface="Calibri"/>
                <a:sym typeface="Calibri"/>
              </a:rPr>
              <a:t>Providing psychosocial support to children and caregivers to strengthen attachment and bonding and to address any issues arising</a:t>
            </a:r>
            <a:endParaRPr/>
          </a:p>
          <a:p>
            <a:pPr marL="914400" lvl="1" indent="-228600" algn="l" rtl="0">
              <a:lnSpc>
                <a:spcPct val="100000"/>
              </a:lnSpc>
              <a:spcBef>
                <a:spcPts val="0"/>
              </a:spcBef>
              <a:spcAft>
                <a:spcPts val="0"/>
              </a:spcAft>
              <a:buSzPts val="1400"/>
              <a:buNone/>
            </a:pPr>
            <a:r>
              <a:rPr lang="en-US"/>
              <a:t>Referring families to social protection or livelihoods programs including Cash and Voucher Assistance</a:t>
            </a:r>
            <a:endParaRPr/>
          </a:p>
          <a:p>
            <a:pPr marL="1371600" lvl="2" indent="-228600" algn="l" rtl="0">
              <a:lnSpc>
                <a:spcPct val="100000"/>
              </a:lnSpc>
              <a:spcBef>
                <a:spcPts val="0"/>
              </a:spcBef>
              <a:spcAft>
                <a:spcPts val="0"/>
              </a:spcAft>
              <a:buSzPts val="1400"/>
              <a:buNone/>
            </a:pPr>
            <a:r>
              <a:rPr lang="en-US"/>
              <a:t>The aim of cash and material support is to help prevent further separation and abandonment of children within the most marginalized households.</a:t>
            </a:r>
            <a:endParaRPr/>
          </a:p>
          <a:p>
            <a:pPr marL="914400" lvl="1" indent="-228600" algn="l" rtl="0">
              <a:lnSpc>
                <a:spcPct val="100000"/>
              </a:lnSpc>
              <a:spcBef>
                <a:spcPts val="0"/>
              </a:spcBef>
              <a:spcAft>
                <a:spcPts val="0"/>
              </a:spcAft>
              <a:buSzPts val="1400"/>
              <a:buNone/>
            </a:pPr>
            <a:r>
              <a:rPr lang="en-US"/>
              <a:t>Discreetly provide appropriate 'one off' targeted assistance</a:t>
            </a:r>
            <a:endParaRPr/>
          </a:p>
          <a:p>
            <a:pPr marL="1371600" lvl="2" indent="-228600" algn="l" rtl="0">
              <a:lnSpc>
                <a:spcPct val="100000"/>
              </a:lnSpc>
              <a:spcBef>
                <a:spcPts val="0"/>
              </a:spcBef>
              <a:spcAft>
                <a:spcPts val="0"/>
              </a:spcAft>
              <a:buSzPts val="1400"/>
              <a:buNone/>
            </a:pPr>
            <a:r>
              <a:rPr lang="en-US"/>
              <a:t>This should be in line with the community’s living standards</a:t>
            </a:r>
            <a:endParaRPr/>
          </a:p>
          <a:p>
            <a:pPr marL="1371600" lvl="2" indent="-228600" algn="l" rtl="0">
              <a:lnSpc>
                <a:spcPct val="100000"/>
              </a:lnSpc>
              <a:spcBef>
                <a:spcPts val="0"/>
              </a:spcBef>
              <a:spcAft>
                <a:spcPts val="0"/>
              </a:spcAft>
              <a:buSzPts val="1400"/>
              <a:buNone/>
            </a:pPr>
            <a:r>
              <a:rPr lang="en-US"/>
              <a:t>E.g. bedding/cooking items, school uniforms or books</a:t>
            </a:r>
            <a:endParaRPr/>
          </a:p>
          <a:p>
            <a:pPr marL="1371600" lvl="2" indent="-228600" algn="l" rtl="0">
              <a:lnSpc>
                <a:spcPct val="100000"/>
              </a:lnSpc>
              <a:spcBef>
                <a:spcPts val="0"/>
              </a:spcBef>
              <a:spcAft>
                <a:spcPts val="0"/>
              </a:spcAft>
              <a:buSzPts val="1400"/>
              <a:buNone/>
            </a:pPr>
            <a:r>
              <a:rPr lang="en-US"/>
              <a:t>Where possible, such assistance should also be available to other families where children are vulnerable to separation</a:t>
            </a:r>
            <a:endParaRPr/>
          </a:p>
        </p:txBody>
      </p:sp>
      <p:sp>
        <p:nvSpPr>
          <p:cNvPr id="285" name="Google Shape;285;p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61: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Arial"/>
                <a:ea typeface="Arial"/>
                <a:cs typeface="Arial"/>
                <a:sym typeface="Arial"/>
              </a:rPr>
              <a:t>10</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6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ADAPT FOR CONTEXT</a:t>
            </a:r>
            <a:endParaRPr/>
          </a:p>
          <a:p>
            <a:pPr marL="457200" marR="0" lvl="0" indent="-228600" algn="l" rtl="0">
              <a:lnSpc>
                <a:spcPct val="100000"/>
              </a:lnSpc>
              <a:spcBef>
                <a:spcPts val="0"/>
              </a:spcBef>
              <a:spcAft>
                <a:spcPts val="0"/>
              </a:spcAft>
              <a:buSzPts val="1400"/>
              <a:buNone/>
            </a:pPr>
            <a:r>
              <a:rPr lang="en-US"/>
              <a:t>Edit this slide based on the roles of different actors in monitoring in your context. </a:t>
            </a:r>
            <a:endParaRPr/>
          </a:p>
          <a:p>
            <a:pPr marL="0" lvl="0" indent="0" algn="l" rtl="0">
              <a:lnSpc>
                <a:spcPct val="100000"/>
              </a:lnSpc>
              <a:spcBef>
                <a:spcPts val="0"/>
              </a:spcBef>
              <a:spcAft>
                <a:spcPts val="0"/>
              </a:spcAft>
              <a:buSzPts val="1400"/>
              <a:buNone/>
            </a:pPr>
            <a:r>
              <a:rPr lang="en-US" b="1">
                <a:highlight>
                  <a:schemeClr val="lt1"/>
                </a:highlight>
              </a:rPr>
              <a:t>_____________________________________________________________________________</a:t>
            </a:r>
            <a:endParaRPr b="0"/>
          </a:p>
          <a:p>
            <a:pPr marL="457200" marR="0" lvl="0" indent="-228600" algn="l" rtl="0">
              <a:lnSpc>
                <a:spcPct val="100000"/>
              </a:lnSpc>
              <a:spcBef>
                <a:spcPts val="0"/>
              </a:spcBef>
              <a:spcAft>
                <a:spcPts val="0"/>
              </a:spcAft>
              <a:buSzPts val="1400"/>
              <a:buNone/>
            </a:pPr>
            <a:endParaRPr/>
          </a:p>
        </p:txBody>
      </p:sp>
      <p:sp>
        <p:nvSpPr>
          <p:cNvPr id="313" name="Google Shape;313;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4" name="Google Shape;314;p62: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Arial"/>
                <a:ea typeface="Arial"/>
                <a:cs typeface="Arial"/>
                <a:sym typeface="Arial"/>
              </a:rPr>
              <a:t>11</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p6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EXPLANATION</a:t>
            </a:r>
            <a:endParaRPr/>
          </a:p>
          <a:p>
            <a:pPr marL="457200" marR="0" lvl="0" indent="-228600" algn="l" rtl="0">
              <a:lnSpc>
                <a:spcPct val="100000"/>
              </a:lnSpc>
              <a:spcBef>
                <a:spcPts val="0"/>
              </a:spcBef>
              <a:spcAft>
                <a:spcPts val="0"/>
              </a:spcAft>
              <a:buSzPts val="1400"/>
              <a:buNone/>
            </a:pPr>
            <a:r>
              <a:rPr lang="en-US"/>
              <a:t>Present the slide.</a:t>
            </a:r>
            <a:endParaRPr/>
          </a:p>
          <a:p>
            <a:pPr marL="457200" marR="0" lvl="0" indent="-228600" algn="l" rtl="0">
              <a:lnSpc>
                <a:spcPct val="100000"/>
              </a:lnSpc>
              <a:spcBef>
                <a:spcPts val="0"/>
              </a:spcBef>
              <a:spcAft>
                <a:spcPts val="0"/>
              </a:spcAft>
              <a:buSzPts val="1400"/>
              <a:buNone/>
            </a:pPr>
            <a:endParaRPr/>
          </a:p>
        </p:txBody>
      </p:sp>
      <p:sp>
        <p:nvSpPr>
          <p:cNvPr id="377" name="Google Shape;377;p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8" name="Google Shape;378;p63: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Arial"/>
                <a:ea typeface="Arial"/>
                <a:cs typeface="Arial"/>
                <a:sym typeface="Arial"/>
              </a:rPr>
              <a:t>12</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1" name="Google Shape;401;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5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EXPLANATION</a:t>
            </a:r>
            <a:endParaRPr/>
          </a:p>
          <a:p>
            <a:pPr marL="457200" marR="0" lvl="0" indent="-228600" algn="l" rtl="0">
              <a:lnSpc>
                <a:spcPct val="100000"/>
              </a:lnSpc>
              <a:spcBef>
                <a:spcPts val="0"/>
              </a:spcBef>
              <a:spcAft>
                <a:spcPts val="0"/>
              </a:spcAft>
              <a:buSzPts val="1400"/>
              <a:buNone/>
            </a:pPr>
            <a:r>
              <a:rPr lang="en-US"/>
              <a:t>Present the slide</a:t>
            </a:r>
            <a:endParaRPr/>
          </a:p>
          <a:p>
            <a:pPr marL="457200" marR="0" lvl="0" indent="-228600" algn="l" rtl="0">
              <a:lnSpc>
                <a:spcPct val="100000"/>
              </a:lnSpc>
              <a:spcBef>
                <a:spcPts val="0"/>
              </a:spcBef>
              <a:spcAft>
                <a:spcPts val="0"/>
              </a:spcAft>
              <a:buSzPts val="1400"/>
              <a:buNone/>
            </a:pPr>
            <a:r>
              <a:rPr lang="en-US" i="1"/>
              <a:t>Alternative care can be provided in families, in the community, or in residential care;</a:t>
            </a:r>
            <a:endParaRPr/>
          </a:p>
          <a:p>
            <a:pPr marL="457200" marR="0" lvl="0" indent="-228600" algn="l" rtl="0">
              <a:lnSpc>
                <a:spcPct val="100000"/>
              </a:lnSpc>
              <a:spcBef>
                <a:spcPts val="0"/>
              </a:spcBef>
              <a:spcAft>
                <a:spcPts val="0"/>
              </a:spcAft>
              <a:buSzPts val="1400"/>
              <a:buNone/>
            </a:pPr>
            <a:r>
              <a:rPr lang="en-US" i="1"/>
              <a:t>Informal care is</a:t>
            </a:r>
            <a:endParaRPr/>
          </a:p>
          <a:p>
            <a:pPr marL="914400" lvl="1" indent="-228600" algn="l" rtl="0">
              <a:lnSpc>
                <a:spcPct val="100000"/>
              </a:lnSpc>
              <a:spcBef>
                <a:spcPts val="0"/>
              </a:spcBef>
              <a:spcAft>
                <a:spcPts val="0"/>
              </a:spcAft>
              <a:buSzPts val="1400"/>
              <a:buNone/>
            </a:pPr>
            <a:r>
              <a:rPr lang="en-US" i="1"/>
              <a:t>Any private arrangement provided in a family environment</a:t>
            </a:r>
            <a:endParaRPr/>
          </a:p>
          <a:p>
            <a:pPr marL="914400" lvl="1" indent="-228600" algn="l" rtl="0">
              <a:lnSpc>
                <a:spcPct val="100000"/>
              </a:lnSpc>
              <a:spcBef>
                <a:spcPts val="0"/>
              </a:spcBef>
              <a:spcAft>
                <a:spcPts val="0"/>
              </a:spcAft>
              <a:buSzPts val="1400"/>
              <a:buNone/>
            </a:pPr>
            <a:r>
              <a:rPr lang="en-US" i="1"/>
              <a:t>whereby the child is looked after by relatives or friends (informal kinship care) or by others in their individual capacity</a:t>
            </a:r>
            <a:endParaRPr/>
          </a:p>
          <a:p>
            <a:pPr marL="914400" lvl="1" indent="-228600" algn="l" rtl="0">
              <a:lnSpc>
                <a:spcPct val="100000"/>
              </a:lnSpc>
              <a:spcBef>
                <a:spcPts val="0"/>
              </a:spcBef>
              <a:spcAft>
                <a:spcPts val="0"/>
              </a:spcAft>
              <a:buSzPts val="1400"/>
              <a:buNone/>
            </a:pPr>
            <a:r>
              <a:rPr lang="en-US" i="1"/>
              <a:t>at the initiative of the child, his/her parents or other person </a:t>
            </a:r>
            <a:endParaRPr/>
          </a:p>
          <a:p>
            <a:pPr marL="914400" lvl="1" indent="-228600" algn="l" rtl="0">
              <a:lnSpc>
                <a:spcPct val="100000"/>
              </a:lnSpc>
              <a:spcBef>
                <a:spcPts val="0"/>
              </a:spcBef>
              <a:spcAft>
                <a:spcPts val="0"/>
              </a:spcAft>
              <a:buSzPts val="1400"/>
              <a:buNone/>
            </a:pPr>
            <a:r>
              <a:rPr lang="en-US" i="1"/>
              <a:t>without this arrangement having been ordered by an administrative or judicial authority or a duly accredited body.</a:t>
            </a:r>
            <a:endParaRPr/>
          </a:p>
          <a:p>
            <a:pPr marL="914400" lvl="1" indent="-228600" algn="l" rtl="0">
              <a:lnSpc>
                <a:spcPct val="100000"/>
              </a:lnSpc>
              <a:spcBef>
                <a:spcPts val="0"/>
              </a:spcBef>
              <a:spcAft>
                <a:spcPts val="0"/>
              </a:spcAft>
              <a:buSzPts val="1400"/>
              <a:buNone/>
            </a:pPr>
            <a:r>
              <a:rPr lang="en-US" i="1"/>
              <a:t>Informal care can also include independent living arrangements that children set up themselves with/without community supervision.</a:t>
            </a:r>
            <a:endParaRPr/>
          </a:p>
          <a:p>
            <a:pPr marL="457200" marR="0" lvl="0" indent="-228600" algn="l" rtl="0">
              <a:lnSpc>
                <a:spcPct val="100000"/>
              </a:lnSpc>
              <a:spcBef>
                <a:spcPts val="0"/>
              </a:spcBef>
              <a:spcAft>
                <a:spcPts val="0"/>
              </a:spcAft>
              <a:buSzPts val="1400"/>
              <a:buNone/>
            </a:pPr>
            <a:r>
              <a:rPr lang="en-US" i="1"/>
              <a:t>In some contexts, informal care is the most common type of care provision</a:t>
            </a:r>
            <a:endParaRPr/>
          </a:p>
          <a:p>
            <a:pPr marL="914400" lvl="1" indent="-228600" algn="l" rtl="0">
              <a:lnSpc>
                <a:spcPct val="100000"/>
              </a:lnSpc>
              <a:spcBef>
                <a:spcPts val="0"/>
              </a:spcBef>
              <a:spcAft>
                <a:spcPts val="0"/>
              </a:spcAft>
              <a:buSzPts val="1400"/>
              <a:buNone/>
            </a:pPr>
            <a:r>
              <a:rPr lang="en-US" i="1"/>
              <a:t>Such arrangements should be formalized where possible even where these are temporary care arrangements </a:t>
            </a:r>
            <a:endParaRPr/>
          </a:p>
          <a:p>
            <a:pPr marL="914400" lvl="1" indent="-228600" algn="l" rtl="0">
              <a:lnSpc>
                <a:spcPct val="100000"/>
              </a:lnSpc>
              <a:spcBef>
                <a:spcPts val="0"/>
              </a:spcBef>
              <a:spcAft>
                <a:spcPts val="0"/>
              </a:spcAft>
              <a:buSzPts val="1400"/>
              <a:buNone/>
            </a:pPr>
            <a:r>
              <a:rPr lang="en-US" i="1"/>
              <a:t>i.e., registered with the relevant authority or other actor (e.g., NGO), supported and built on where they are in the best interests of the child.</a:t>
            </a:r>
            <a:endParaRPr/>
          </a:p>
          <a:p>
            <a:pPr marL="457200" marR="0" lvl="0" indent="-228600" algn="l" rtl="0">
              <a:lnSpc>
                <a:spcPct val="100000"/>
              </a:lnSpc>
              <a:spcBef>
                <a:spcPts val="0"/>
              </a:spcBef>
              <a:spcAft>
                <a:spcPts val="0"/>
              </a:spcAft>
              <a:buSzPts val="1400"/>
              <a:buNone/>
            </a:pPr>
            <a:r>
              <a:rPr lang="en-US" i="1"/>
              <a:t>Residential care is not always formalized</a:t>
            </a:r>
            <a:endParaRPr/>
          </a:p>
          <a:p>
            <a:pPr marL="914400" lvl="1" indent="-228600" algn="l" rtl="0">
              <a:lnSpc>
                <a:spcPct val="100000"/>
              </a:lnSpc>
              <a:spcBef>
                <a:spcPts val="0"/>
              </a:spcBef>
              <a:spcAft>
                <a:spcPts val="0"/>
              </a:spcAft>
              <a:buSzPts val="1400"/>
              <a:buNone/>
            </a:pPr>
            <a:r>
              <a:rPr lang="en-US" i="1">
                <a:latin typeface="Calibri"/>
                <a:ea typeface="Calibri"/>
                <a:cs typeface="Calibri"/>
                <a:sym typeface="Calibri"/>
              </a:rPr>
              <a:t>In humanitarian situations, for example, residential care facilities or ‘orphanages’ are sometimes established without formal registration or approval from the regulatory authorities that establish guidelines, policies, and monitoring standards. </a:t>
            </a:r>
            <a:endParaRPr i="1">
              <a:latin typeface="Calibri"/>
              <a:ea typeface="Calibri"/>
              <a:cs typeface="Calibri"/>
              <a:sym typeface="Calibri"/>
            </a:endParaRPr>
          </a:p>
          <a:p>
            <a:pPr marL="457200" marR="0" lvl="0" indent="-228600" algn="l" rtl="0">
              <a:lnSpc>
                <a:spcPct val="100000"/>
              </a:lnSpc>
              <a:spcBef>
                <a:spcPts val="0"/>
              </a:spcBef>
              <a:spcAft>
                <a:spcPts val="0"/>
              </a:spcAft>
              <a:buSzPts val="1400"/>
              <a:buNone/>
            </a:pPr>
            <a:r>
              <a:rPr lang="en-US" i="1">
                <a:latin typeface="Calibri"/>
                <a:ea typeface="Calibri"/>
                <a:cs typeface="Calibri"/>
                <a:sym typeface="Calibri"/>
              </a:rPr>
              <a:t>It is important to consult children on potential alternative care arrangements that they would feel comfortable with.</a:t>
            </a:r>
            <a:endParaRPr i="1"/>
          </a:p>
        </p:txBody>
      </p:sp>
      <p:sp>
        <p:nvSpPr>
          <p:cNvPr id="217" name="Google Shape;217;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8" name="Google Shape;218;p58: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Arial"/>
                <a:ea typeface="Arial"/>
                <a:cs typeface="Arial"/>
                <a:sym typeface="Arial"/>
              </a:rPr>
              <a:t>2</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5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EXPLANATION</a:t>
            </a:r>
            <a:endParaRPr/>
          </a:p>
          <a:p>
            <a:pPr marL="0" lvl="0" indent="0" algn="l" rtl="0">
              <a:lnSpc>
                <a:spcPct val="100000"/>
              </a:lnSpc>
              <a:spcBef>
                <a:spcPts val="0"/>
              </a:spcBef>
              <a:spcAft>
                <a:spcPts val="0"/>
              </a:spcAft>
              <a:buSzPts val="1400"/>
              <a:buNone/>
            </a:pPr>
            <a:endParaRPr sz="1200">
              <a:solidFill>
                <a:schemeClr val="dk1"/>
              </a:solidFill>
            </a:endParaRPr>
          </a:p>
          <a:p>
            <a:pPr marL="0" lvl="0" indent="0" algn="l" rtl="0">
              <a:lnSpc>
                <a:spcPct val="100000"/>
              </a:lnSpc>
              <a:spcBef>
                <a:spcPts val="0"/>
              </a:spcBef>
              <a:spcAft>
                <a:spcPts val="0"/>
              </a:spcAft>
              <a:buSzPts val="1400"/>
              <a:buNone/>
            </a:pPr>
            <a:r>
              <a:rPr lang="en-US" sz="1200">
                <a:solidFill>
                  <a:schemeClr val="dk1"/>
                </a:solidFill>
              </a:rPr>
              <a:t>All children without protective and suitable care receive alternative care according to their rights, specific needs, wishes and best interests, prioritizing family-based care and stable care arrangements.</a:t>
            </a:r>
            <a:endParaRPr/>
          </a:p>
          <a:p>
            <a:pPr marL="0" lvl="0" indent="0" algn="l" rtl="0">
              <a:lnSpc>
                <a:spcPct val="100000"/>
              </a:lnSpc>
              <a:spcBef>
                <a:spcPts val="0"/>
              </a:spcBef>
              <a:spcAft>
                <a:spcPts val="0"/>
              </a:spcAft>
              <a:buSzPts val="1400"/>
              <a:buNone/>
            </a:pPr>
            <a:endParaRPr sz="1200" i="1">
              <a:solidFill>
                <a:schemeClr val="dk1"/>
              </a:solidFill>
            </a:endParaRPr>
          </a:p>
          <a:p>
            <a:pPr marL="0" lvl="0" indent="0" algn="l" rtl="0">
              <a:lnSpc>
                <a:spcPct val="100000"/>
              </a:lnSpc>
              <a:spcBef>
                <a:spcPts val="0"/>
              </a:spcBef>
              <a:spcAft>
                <a:spcPts val="0"/>
              </a:spcAft>
              <a:buSzPts val="1400"/>
              <a:buNone/>
            </a:pPr>
            <a:r>
              <a:rPr lang="en-US" i="1"/>
              <a:t>This Standard should be read with Standard 13 on UASC and Standard 16, Strengthening family and caregiving environments.</a:t>
            </a:r>
            <a:endParaRPr/>
          </a:p>
        </p:txBody>
      </p:sp>
      <p:sp>
        <p:nvSpPr>
          <p:cNvPr id="227" name="Google Shape;227;p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59: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Arial"/>
                <a:ea typeface="Arial"/>
                <a:cs typeface="Arial"/>
                <a:sym typeface="Arial"/>
              </a:rPr>
              <a:t>3</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3" name="Google Shape;243;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1. Base all decisions on the best interests of the individual child. Every child is unique. An assessment of the risks to the child and of his or her needs, wishes and capacities will determine what actions are in the child’s best interests</a:t>
            </a:r>
            <a:endParaRPr/>
          </a:p>
          <a:p>
            <a:pPr marL="0" lvl="0" indent="0" algn="l" rtl="0">
              <a:lnSpc>
                <a:spcPct val="100000"/>
              </a:lnSpc>
              <a:spcBef>
                <a:spcPts val="0"/>
              </a:spcBef>
              <a:spcAft>
                <a:spcPts val="0"/>
              </a:spcAft>
              <a:buSzPts val="1400"/>
              <a:buNone/>
            </a:pPr>
            <a:r>
              <a:rPr lang="en-US"/>
              <a:t>2. Respond to the care and protection needs of vulnerable children, families and communities in an integrated manner. Policies and practices should be coordinated across government and non-governmental organisations, and between all departments responding to children and their families, eg, livelihoods, child protection, health, nutrition and education. </a:t>
            </a:r>
            <a:endParaRPr/>
          </a:p>
          <a:p>
            <a:pPr marL="0" lvl="0" indent="0" algn="l" rtl="0">
              <a:lnSpc>
                <a:spcPct val="100000"/>
              </a:lnSpc>
              <a:spcBef>
                <a:spcPts val="0"/>
              </a:spcBef>
              <a:spcAft>
                <a:spcPts val="0"/>
              </a:spcAft>
              <a:buSzPts val="1400"/>
              <a:buNone/>
            </a:pPr>
            <a:r>
              <a:rPr lang="en-US"/>
              <a:t>3. Prevent and respond to family separation. All reasonable measures should be taken to understand the causes of separation, to help families stay together and to reunite families who become separated, where this is in the best interests of the child. </a:t>
            </a:r>
            <a:endParaRPr/>
          </a:p>
          <a:p>
            <a:pPr marL="0" lvl="0" indent="0" algn="l" rtl="0">
              <a:lnSpc>
                <a:spcPct val="100000"/>
              </a:lnSpc>
              <a:spcBef>
                <a:spcPts val="0"/>
              </a:spcBef>
              <a:spcAft>
                <a:spcPts val="0"/>
              </a:spcAft>
              <a:buSzPts val="1400"/>
              <a:buNone/>
            </a:pPr>
            <a:r>
              <a:rPr lang="en-US"/>
              <a:t>4. Prioritise reunification for all unaccompanied and separated children and long-term stable placements for children unable to be reunified. Unaccompanied and separated children in informal and formal kinship and foster care, and children in all forms of residential care should be provided with services aimed at reuniting them with their parents or primary legal or customary caregivers as quickly as possible. </a:t>
            </a:r>
            <a:endParaRPr/>
          </a:p>
          <a:p>
            <a:pPr marL="0" lvl="0" indent="0" algn="l" rtl="0">
              <a:lnSpc>
                <a:spcPct val="100000"/>
              </a:lnSpc>
              <a:spcBef>
                <a:spcPts val="0"/>
              </a:spcBef>
              <a:spcAft>
                <a:spcPts val="0"/>
              </a:spcAft>
              <a:buSzPts val="1400"/>
              <a:buNone/>
            </a:pPr>
            <a:r>
              <a:rPr lang="en-US"/>
              <a:t>5. Emergency child protection responses should build on existing alternative care structures and capacities in place. It is imperative that at the beginning of an emergency, a rapid assessment is conducted of both the legal government structures and community-based structures to address child protection and care.</a:t>
            </a:r>
            <a:endParaRPr/>
          </a:p>
        </p:txBody>
      </p:sp>
      <p:sp>
        <p:nvSpPr>
          <p:cNvPr id="250" name="Google Shape;250;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6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6. Ensure that children and their caregivers have sufficient resources for their survival and maintenance. Families, alternative caregivers and children living independently must have access to basic services and supports to enable them to care for themselves and their children. </a:t>
            </a:r>
            <a:endParaRPr/>
          </a:p>
          <a:p>
            <a:pPr marL="0" lvl="0" indent="0" algn="l" rtl="0">
              <a:lnSpc>
                <a:spcPct val="100000"/>
              </a:lnSpc>
              <a:spcBef>
                <a:spcPts val="0"/>
              </a:spcBef>
              <a:spcAft>
                <a:spcPts val="0"/>
              </a:spcAft>
              <a:buSzPts val="1400"/>
              <a:buNone/>
            </a:pPr>
            <a:r>
              <a:rPr lang="en-US"/>
              <a:t>7. Listen to and take into account children’s opinion. Staff should keep children, as well as their caregivers and their parents or other legal guardians, regularly updated on plans relating to their care and protection, and those of their siblings.</a:t>
            </a:r>
            <a:endParaRPr/>
          </a:p>
          <a:p>
            <a:pPr marL="0" lvl="0" indent="0" algn="l" rtl="0">
              <a:lnSpc>
                <a:spcPct val="100000"/>
              </a:lnSpc>
              <a:spcBef>
                <a:spcPts val="0"/>
              </a:spcBef>
              <a:spcAft>
                <a:spcPts val="0"/>
              </a:spcAft>
              <a:buSzPts val="1400"/>
              <a:buNone/>
            </a:pPr>
            <a:r>
              <a:rPr lang="en-US"/>
              <a:t>8. Use and develop family-based care alternatives wherever possible. Not all separated children will require interim care. Many children may be supported in child- or peer-headed households, or in their current care arrangements, where these are acceptable. </a:t>
            </a:r>
            <a:endParaRPr/>
          </a:p>
          <a:p>
            <a:pPr marL="0" lvl="0" indent="0" algn="l" rtl="0">
              <a:lnSpc>
                <a:spcPct val="100000"/>
              </a:lnSpc>
              <a:spcBef>
                <a:spcPts val="0"/>
              </a:spcBef>
              <a:spcAft>
                <a:spcPts val="0"/>
              </a:spcAft>
              <a:buSzPts val="1400"/>
              <a:buNone/>
            </a:pPr>
            <a:r>
              <a:rPr lang="en-US"/>
              <a:t>9. Ensure that care placements meet agreed standards, especially before emergency placement. All residential care facilities must be registered and independently inspected. If the quality of care is unknown, a child should not be placed in the facility until a minimum inspection has been completed. </a:t>
            </a:r>
            <a:endParaRPr/>
          </a:p>
          <a:p>
            <a:pPr marL="0" lvl="0" indent="0" algn="l" rtl="0">
              <a:lnSpc>
                <a:spcPct val="100000"/>
              </a:lnSpc>
              <a:spcBef>
                <a:spcPts val="0"/>
              </a:spcBef>
              <a:spcAft>
                <a:spcPts val="0"/>
              </a:spcAft>
              <a:buSzPts val="1400"/>
              <a:buNone/>
            </a:pPr>
            <a:r>
              <a:rPr lang="en-US"/>
              <a:t>10. Ensure each child’s care placement is registered, monitored and reviewed. All formal and informal interim care placements must be registered, monitored and reviewed on a regular basis and in a manner that does not disrupt the arrangement. </a:t>
            </a:r>
            <a:endParaRPr/>
          </a:p>
          <a:p>
            <a:pPr marL="0" lvl="0" indent="0" algn="l" rtl="0">
              <a:lnSpc>
                <a:spcPct val="100000"/>
              </a:lnSpc>
              <a:spcBef>
                <a:spcPts val="0"/>
              </a:spcBef>
              <a:spcAft>
                <a:spcPts val="0"/>
              </a:spcAft>
              <a:buSzPts val="1400"/>
              <a:buNone/>
            </a:pPr>
            <a:r>
              <a:rPr lang="en-US"/>
              <a:t>11. Ensure that services are provided without discrimination and with attention to the specific needs of the child. All children, regardless of their nationality, ethnicity, gender, age, ability or status, must be protected and provided with the basic services required for their survival and development.</a:t>
            </a:r>
            <a:endParaRPr/>
          </a:p>
        </p:txBody>
      </p:sp>
      <p:sp>
        <p:nvSpPr>
          <p:cNvPr id="257" name="Google Shape;257;p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4" name="Google Shape;264;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0" name="Google Shape;27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8" name="Google Shape;278;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12"/>
        <p:cNvGrpSpPr/>
        <p:nvPr/>
      </p:nvGrpSpPr>
      <p:grpSpPr>
        <a:xfrm>
          <a:off x="0" y="0"/>
          <a:ext cx="0" cy="0"/>
          <a:chOff x="0" y="0"/>
          <a:chExt cx="0" cy="0"/>
        </a:xfrm>
      </p:grpSpPr>
      <p:sp>
        <p:nvSpPr>
          <p:cNvPr id="13" name="Google Shape;13;p28"/>
          <p:cNvSpPr/>
          <p:nvPr/>
        </p:nvSpPr>
        <p:spPr>
          <a:xfrm>
            <a:off x="0" y="0"/>
            <a:ext cx="12192000" cy="6858000"/>
          </a:xfrm>
          <a:prstGeom prst="rect">
            <a:avLst/>
          </a:prstGeom>
          <a:solidFill>
            <a:srgbClr val="97467D">
              <a:alpha val="7725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 name="Google Shape;14;p2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 name="Google Shape;15;p2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 name="Google Shape;16;p28"/>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64"/>
        <p:cNvGrpSpPr/>
        <p:nvPr/>
      </p:nvGrpSpPr>
      <p:grpSpPr>
        <a:xfrm>
          <a:off x="0" y="0"/>
          <a:ext cx="0" cy="0"/>
          <a:chOff x="0" y="0"/>
          <a:chExt cx="0" cy="0"/>
        </a:xfrm>
      </p:grpSpPr>
      <p:sp>
        <p:nvSpPr>
          <p:cNvPr id="65" name="Google Shape;65;p4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66" name="Google Shape;66;p40"/>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67" name="Google Shape;67;p40"/>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8" name="Google Shape;68;p40"/>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40"/>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70"/>
        <p:cNvGrpSpPr/>
        <p:nvPr/>
      </p:nvGrpSpPr>
      <p:grpSpPr>
        <a:xfrm>
          <a:off x="0" y="0"/>
          <a:ext cx="0" cy="0"/>
          <a:chOff x="0" y="0"/>
          <a:chExt cx="0" cy="0"/>
        </a:xfrm>
      </p:grpSpPr>
      <p:sp>
        <p:nvSpPr>
          <p:cNvPr id="71" name="Google Shape;71;p4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72" name="Google Shape;72;p41"/>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73" name="Google Shape;73;p41"/>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41"/>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76"/>
        <p:cNvGrpSpPr/>
        <p:nvPr/>
      </p:nvGrpSpPr>
      <p:grpSpPr>
        <a:xfrm>
          <a:off x="0" y="0"/>
          <a:ext cx="0" cy="0"/>
          <a:chOff x="0" y="0"/>
          <a:chExt cx="0" cy="0"/>
        </a:xfrm>
      </p:grpSpPr>
      <p:sp>
        <p:nvSpPr>
          <p:cNvPr id="77" name="Google Shape;77;p4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78" name="Google Shape;78;p42"/>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79" name="Google Shape;79;p42"/>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0" name="Google Shape;80;p42"/>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42"/>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82"/>
        <p:cNvGrpSpPr/>
        <p:nvPr/>
      </p:nvGrpSpPr>
      <p:grpSpPr>
        <a:xfrm>
          <a:off x="0" y="0"/>
          <a:ext cx="0" cy="0"/>
          <a:chOff x="0" y="0"/>
          <a:chExt cx="0" cy="0"/>
        </a:xfrm>
      </p:grpSpPr>
      <p:grpSp>
        <p:nvGrpSpPr>
          <p:cNvPr id="83" name="Google Shape;83;p43"/>
          <p:cNvGrpSpPr/>
          <p:nvPr/>
        </p:nvGrpSpPr>
        <p:grpSpPr>
          <a:xfrm>
            <a:off x="0" y="5303521"/>
            <a:ext cx="12192000" cy="1639827"/>
            <a:chOff x="0" y="5303521"/>
            <a:chExt cx="12192000" cy="1639827"/>
          </a:xfrm>
        </p:grpSpPr>
        <p:pic>
          <p:nvPicPr>
            <p:cNvPr id="84" name="Google Shape;84;p43"/>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85" name="Google Shape;85;p43"/>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86" name="Google Shape;86;p4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43"/>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43"/>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89"/>
        <p:cNvGrpSpPr/>
        <p:nvPr/>
      </p:nvGrpSpPr>
      <p:grpSpPr>
        <a:xfrm>
          <a:off x="0" y="0"/>
          <a:ext cx="0" cy="0"/>
          <a:chOff x="0" y="0"/>
          <a:chExt cx="0" cy="0"/>
        </a:xfrm>
      </p:grpSpPr>
      <p:grpSp>
        <p:nvGrpSpPr>
          <p:cNvPr id="90" name="Google Shape;90;p44"/>
          <p:cNvGrpSpPr/>
          <p:nvPr/>
        </p:nvGrpSpPr>
        <p:grpSpPr>
          <a:xfrm>
            <a:off x="0" y="5303521"/>
            <a:ext cx="12192000" cy="1639827"/>
            <a:chOff x="0" y="5303521"/>
            <a:chExt cx="12192000" cy="1639827"/>
          </a:xfrm>
        </p:grpSpPr>
        <p:pic>
          <p:nvPicPr>
            <p:cNvPr id="91" name="Google Shape;91;p44"/>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92" name="Google Shape;92;p44"/>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93" name="Google Shape;93;p4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 name="Google Shape;94;p44"/>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44"/>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96"/>
        <p:cNvGrpSpPr/>
        <p:nvPr/>
      </p:nvGrpSpPr>
      <p:grpSpPr>
        <a:xfrm>
          <a:off x="0" y="0"/>
          <a:ext cx="0" cy="0"/>
          <a:chOff x="0" y="0"/>
          <a:chExt cx="0" cy="0"/>
        </a:xfrm>
      </p:grpSpPr>
      <p:sp>
        <p:nvSpPr>
          <p:cNvPr id="97" name="Google Shape;97;p4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 name="Google Shape;98;p45"/>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 name="Google Shape;99;p45"/>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00" name="Google Shape;100;p45"/>
          <p:cNvGrpSpPr/>
          <p:nvPr/>
        </p:nvGrpSpPr>
        <p:grpSpPr>
          <a:xfrm>
            <a:off x="0" y="5303521"/>
            <a:ext cx="12192000" cy="1639827"/>
            <a:chOff x="0" y="5303521"/>
            <a:chExt cx="12192000" cy="1639827"/>
          </a:xfrm>
        </p:grpSpPr>
        <p:pic>
          <p:nvPicPr>
            <p:cNvPr id="101" name="Google Shape;101;p45"/>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102" name="Google Shape;102;p45"/>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03"/>
        <p:cNvGrpSpPr/>
        <p:nvPr/>
      </p:nvGrpSpPr>
      <p:grpSpPr>
        <a:xfrm>
          <a:off x="0" y="0"/>
          <a:ext cx="0" cy="0"/>
          <a:chOff x="0" y="0"/>
          <a:chExt cx="0" cy="0"/>
        </a:xfrm>
      </p:grpSpPr>
      <p:grpSp>
        <p:nvGrpSpPr>
          <p:cNvPr id="104" name="Google Shape;104;p46"/>
          <p:cNvGrpSpPr/>
          <p:nvPr/>
        </p:nvGrpSpPr>
        <p:grpSpPr>
          <a:xfrm>
            <a:off x="0" y="5303521"/>
            <a:ext cx="12192000" cy="1639827"/>
            <a:chOff x="0" y="5303521"/>
            <a:chExt cx="12192000" cy="1639827"/>
          </a:xfrm>
        </p:grpSpPr>
        <p:pic>
          <p:nvPicPr>
            <p:cNvPr id="105" name="Google Shape;105;p46"/>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106" name="Google Shape;106;p46"/>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107" name="Google Shape;107;p46"/>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p46"/>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 name="Google Shape;109;p46"/>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10"/>
        <p:cNvGrpSpPr/>
        <p:nvPr/>
      </p:nvGrpSpPr>
      <p:grpSpPr>
        <a:xfrm>
          <a:off x="0" y="0"/>
          <a:ext cx="0" cy="0"/>
          <a:chOff x="0" y="0"/>
          <a:chExt cx="0" cy="0"/>
        </a:xfrm>
      </p:grpSpPr>
      <p:sp>
        <p:nvSpPr>
          <p:cNvPr id="111" name="Google Shape;111;p47"/>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12" name="Google Shape;112;p47"/>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13" name="Google Shape;113;p47"/>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4" name="Google Shape;114;p47"/>
          <p:cNvSpPr>
            <a:spLocks noGrp="1"/>
          </p:cNvSpPr>
          <p:nvPr>
            <p:ph type="pic" idx="2"/>
          </p:nvPr>
        </p:nvSpPr>
        <p:spPr>
          <a:xfrm>
            <a:off x="0" y="0"/>
            <a:ext cx="4340225" cy="6858000"/>
          </a:xfrm>
          <a:prstGeom prst="rect">
            <a:avLst/>
          </a:prstGeom>
          <a:noFill/>
          <a:ln>
            <a:noFill/>
          </a:ln>
        </p:spPr>
      </p:sp>
      <p:sp>
        <p:nvSpPr>
          <p:cNvPr id="115" name="Google Shape;115;p47"/>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16"/>
        <p:cNvGrpSpPr/>
        <p:nvPr/>
      </p:nvGrpSpPr>
      <p:grpSpPr>
        <a:xfrm>
          <a:off x="0" y="0"/>
          <a:ext cx="0" cy="0"/>
          <a:chOff x="0" y="0"/>
          <a:chExt cx="0" cy="0"/>
        </a:xfrm>
      </p:grpSpPr>
      <p:sp>
        <p:nvSpPr>
          <p:cNvPr id="117" name="Google Shape;117;p4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18" name="Google Shape;118;p48"/>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19" name="Google Shape;119;p48"/>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0" name="Google Shape;120;p48"/>
          <p:cNvSpPr>
            <a:spLocks noGrp="1"/>
          </p:cNvSpPr>
          <p:nvPr>
            <p:ph type="pic" idx="2"/>
          </p:nvPr>
        </p:nvSpPr>
        <p:spPr>
          <a:xfrm>
            <a:off x="0" y="0"/>
            <a:ext cx="4340225" cy="6858000"/>
          </a:xfrm>
          <a:prstGeom prst="rect">
            <a:avLst/>
          </a:prstGeom>
          <a:noFill/>
          <a:ln>
            <a:noFill/>
          </a:ln>
        </p:spPr>
      </p:sp>
      <p:sp>
        <p:nvSpPr>
          <p:cNvPr id="121" name="Google Shape;121;p48"/>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22"/>
        <p:cNvGrpSpPr/>
        <p:nvPr/>
      </p:nvGrpSpPr>
      <p:grpSpPr>
        <a:xfrm>
          <a:off x="0" y="0"/>
          <a:ext cx="0" cy="0"/>
          <a:chOff x="0" y="0"/>
          <a:chExt cx="0" cy="0"/>
        </a:xfrm>
      </p:grpSpPr>
      <p:sp>
        <p:nvSpPr>
          <p:cNvPr id="123" name="Google Shape;123;p4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24" name="Google Shape;124;p49"/>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25" name="Google Shape;125;p49"/>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6" name="Google Shape;126;p49"/>
          <p:cNvSpPr>
            <a:spLocks noGrp="1"/>
          </p:cNvSpPr>
          <p:nvPr>
            <p:ph type="pic" idx="2"/>
          </p:nvPr>
        </p:nvSpPr>
        <p:spPr>
          <a:xfrm>
            <a:off x="0" y="0"/>
            <a:ext cx="4340225" cy="6858000"/>
          </a:xfrm>
          <a:prstGeom prst="rect">
            <a:avLst/>
          </a:prstGeom>
          <a:noFill/>
          <a:ln>
            <a:noFill/>
          </a:ln>
        </p:spPr>
      </p:sp>
      <p:sp>
        <p:nvSpPr>
          <p:cNvPr id="127" name="Google Shape;127;p4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17"/>
        <p:cNvGrpSpPr/>
        <p:nvPr/>
      </p:nvGrpSpPr>
      <p:grpSpPr>
        <a:xfrm>
          <a:off x="0" y="0"/>
          <a:ext cx="0" cy="0"/>
          <a:chOff x="0" y="0"/>
          <a:chExt cx="0" cy="0"/>
        </a:xfrm>
      </p:grpSpPr>
      <p:sp>
        <p:nvSpPr>
          <p:cNvPr id="18" name="Google Shape;18;p64"/>
          <p:cNvSpPr/>
          <p:nvPr/>
        </p:nvSpPr>
        <p:spPr>
          <a:xfrm>
            <a:off x="0" y="-1"/>
            <a:ext cx="12192000" cy="985520"/>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 name="Google Shape;19;p64"/>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8C5F7A"/>
              </a:buClr>
              <a:buSzPts val="3200"/>
              <a:buFont typeface="Arial"/>
              <a:buNone/>
              <a:defRPr sz="3200" b="1">
                <a:solidFill>
                  <a:srgbClr val="8C5F7A"/>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20" name="Google Shape;20;p64"/>
          <p:cNvPicPr preferRelativeResize="0"/>
          <p:nvPr/>
        </p:nvPicPr>
        <p:blipFill rotWithShape="1">
          <a:blip r:embed="rId2">
            <a:alphaModFix/>
          </a:blip>
          <a:srcRect/>
          <a:stretch/>
        </p:blipFill>
        <p:spPr>
          <a:xfrm>
            <a:off x="335817" y="6230028"/>
            <a:ext cx="349715" cy="402608"/>
          </a:xfrm>
          <a:prstGeom prst="rect">
            <a:avLst/>
          </a:prstGeom>
          <a:noFill/>
          <a:ln>
            <a:noFill/>
          </a:ln>
        </p:spPr>
      </p:pic>
      <p:sp>
        <p:nvSpPr>
          <p:cNvPr id="21" name="Google Shape;21;p64"/>
          <p:cNvSpPr/>
          <p:nvPr/>
        </p:nvSpPr>
        <p:spPr>
          <a:xfrm>
            <a:off x="766810" y="6277445"/>
            <a:ext cx="10374666"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AEABAB"/>
                </a:solidFill>
                <a:latin typeface="Arial"/>
                <a:ea typeface="Arial"/>
                <a:cs typeface="Arial"/>
                <a:sym typeface="Arial"/>
              </a:rPr>
              <a:t>Level 3: </a:t>
            </a:r>
            <a:r>
              <a:rPr lang="en-US" sz="1400" b="1" i="0" u="none" strike="noStrike" cap="none">
                <a:solidFill>
                  <a:srgbClr val="AEABAB"/>
                </a:solidFill>
                <a:latin typeface="Arial"/>
                <a:ea typeface="Arial"/>
                <a:cs typeface="Arial"/>
                <a:sym typeface="Arial"/>
              </a:rPr>
              <a:t>UASC</a:t>
            </a:r>
            <a:r>
              <a:rPr lang="en-US" sz="1400" b="0" i="0" u="none" strike="noStrike" cap="none">
                <a:solidFill>
                  <a:srgbClr val="AEABAB"/>
                </a:solidFill>
                <a:latin typeface="Arial"/>
                <a:ea typeface="Arial"/>
                <a:cs typeface="Arial"/>
                <a:sym typeface="Arial"/>
              </a:rPr>
              <a:t>  |  Module 2: </a:t>
            </a:r>
            <a:r>
              <a:rPr lang="en-US" sz="1400" b="1" i="0" u="none" strike="noStrike" cap="none">
                <a:solidFill>
                  <a:srgbClr val="AEABAB"/>
                </a:solidFill>
                <a:latin typeface="Arial"/>
                <a:ea typeface="Arial"/>
                <a:cs typeface="Arial"/>
                <a:sym typeface="Arial"/>
              </a:rPr>
              <a:t>Supporting UASC through case management, alternative care and family tracing</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28"/>
        <p:cNvGrpSpPr/>
        <p:nvPr/>
      </p:nvGrpSpPr>
      <p:grpSpPr>
        <a:xfrm>
          <a:off x="0" y="0"/>
          <a:ext cx="0" cy="0"/>
          <a:chOff x="0" y="0"/>
          <a:chExt cx="0" cy="0"/>
        </a:xfrm>
      </p:grpSpPr>
      <p:sp>
        <p:nvSpPr>
          <p:cNvPr id="129" name="Google Shape;129;p50"/>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30" name="Google Shape;130;p50"/>
          <p:cNvGrpSpPr/>
          <p:nvPr/>
        </p:nvGrpSpPr>
        <p:grpSpPr>
          <a:xfrm>
            <a:off x="-208789" y="0"/>
            <a:ext cx="12609575" cy="2174491"/>
            <a:chOff x="-1" y="5043119"/>
            <a:chExt cx="12192000" cy="1814883"/>
          </a:xfrm>
        </p:grpSpPr>
        <p:pic>
          <p:nvPicPr>
            <p:cNvPr id="131" name="Google Shape;131;p50"/>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32" name="Google Shape;132;p50"/>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33" name="Google Shape;133;p50"/>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34" name="Google Shape;134;p50"/>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5" name="Google Shape;135;p50"/>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6" name="Google Shape;136;p50"/>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7" name="Google Shape;137;p50"/>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8" name="Google Shape;138;p50"/>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9" name="Google Shape;139;p50"/>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0" name="Google Shape;140;p50"/>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41"/>
        <p:cNvGrpSpPr/>
        <p:nvPr/>
      </p:nvGrpSpPr>
      <p:grpSpPr>
        <a:xfrm>
          <a:off x="0" y="0"/>
          <a:ext cx="0" cy="0"/>
          <a:chOff x="0" y="0"/>
          <a:chExt cx="0" cy="0"/>
        </a:xfrm>
      </p:grpSpPr>
      <p:sp>
        <p:nvSpPr>
          <p:cNvPr id="142" name="Google Shape;142;p51"/>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43" name="Google Shape;143;p51"/>
          <p:cNvGrpSpPr/>
          <p:nvPr/>
        </p:nvGrpSpPr>
        <p:grpSpPr>
          <a:xfrm>
            <a:off x="-208789" y="0"/>
            <a:ext cx="12609575" cy="2174491"/>
            <a:chOff x="-1" y="5043119"/>
            <a:chExt cx="12192000" cy="1814883"/>
          </a:xfrm>
        </p:grpSpPr>
        <p:pic>
          <p:nvPicPr>
            <p:cNvPr id="144" name="Google Shape;144;p51"/>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45" name="Google Shape;145;p51"/>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46" name="Google Shape;146;p51"/>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47" name="Google Shape;147;p51"/>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8" name="Google Shape;148;p51"/>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9" name="Google Shape;149;p51"/>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 name="Google Shape;150;p51"/>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 name="Google Shape;151;p51"/>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 name="Google Shape;152;p51"/>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 name="Google Shape;153;p51"/>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54"/>
        <p:cNvGrpSpPr/>
        <p:nvPr/>
      </p:nvGrpSpPr>
      <p:grpSpPr>
        <a:xfrm>
          <a:off x="0" y="0"/>
          <a:ext cx="0" cy="0"/>
          <a:chOff x="0" y="0"/>
          <a:chExt cx="0" cy="0"/>
        </a:xfrm>
      </p:grpSpPr>
      <p:sp>
        <p:nvSpPr>
          <p:cNvPr id="155" name="Google Shape;155;p52"/>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56" name="Google Shape;156;p52"/>
          <p:cNvGrpSpPr/>
          <p:nvPr/>
        </p:nvGrpSpPr>
        <p:grpSpPr>
          <a:xfrm>
            <a:off x="-208789" y="0"/>
            <a:ext cx="12609575" cy="2174491"/>
            <a:chOff x="-1" y="5043119"/>
            <a:chExt cx="12192000" cy="1814883"/>
          </a:xfrm>
        </p:grpSpPr>
        <p:pic>
          <p:nvPicPr>
            <p:cNvPr id="157" name="Google Shape;157;p52"/>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58" name="Google Shape;158;p52"/>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59" name="Google Shape;159;p52"/>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0" name="Google Shape;160;p52"/>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1" name="Google Shape;161;p52"/>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2" name="Google Shape;162;p52"/>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52"/>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4" name="Google Shape;164;p52"/>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5" name="Google Shape;165;p52"/>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6" name="Google Shape;166;p52"/>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67"/>
        <p:cNvGrpSpPr/>
        <p:nvPr/>
      </p:nvGrpSpPr>
      <p:grpSpPr>
        <a:xfrm>
          <a:off x="0" y="0"/>
          <a:ext cx="0" cy="0"/>
          <a:chOff x="0" y="0"/>
          <a:chExt cx="0" cy="0"/>
        </a:xfrm>
      </p:grpSpPr>
      <p:sp>
        <p:nvSpPr>
          <p:cNvPr id="168" name="Google Shape;168;p53"/>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69" name="Google Shape;169;p53"/>
          <p:cNvGrpSpPr/>
          <p:nvPr/>
        </p:nvGrpSpPr>
        <p:grpSpPr>
          <a:xfrm>
            <a:off x="-208789" y="0"/>
            <a:ext cx="12609575" cy="2174491"/>
            <a:chOff x="-1" y="5043119"/>
            <a:chExt cx="12192000" cy="1814883"/>
          </a:xfrm>
        </p:grpSpPr>
        <p:pic>
          <p:nvPicPr>
            <p:cNvPr id="170" name="Google Shape;170;p53"/>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1" name="Google Shape;171;p53"/>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72" name="Google Shape;172;p53"/>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3" name="Google Shape;173;p53"/>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4" name="Google Shape;174;p53"/>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5" name="Google Shape;175;p53"/>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53"/>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53"/>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53"/>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53"/>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180"/>
        <p:cNvGrpSpPr/>
        <p:nvPr/>
      </p:nvGrpSpPr>
      <p:grpSpPr>
        <a:xfrm>
          <a:off x="0" y="0"/>
          <a:ext cx="0" cy="0"/>
          <a:chOff x="0" y="0"/>
          <a:chExt cx="0" cy="0"/>
        </a:xfrm>
      </p:grpSpPr>
      <p:sp>
        <p:nvSpPr>
          <p:cNvPr id="181" name="Google Shape;181;p54"/>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2" name="Google Shape;182;p54"/>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3" name="Google Shape;183;p54"/>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4" name="Google Shape;184;p54"/>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185" name="Google Shape;185;p54"/>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6" name="Google Shape;186;p54"/>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187"/>
        <p:cNvGrpSpPr/>
        <p:nvPr/>
      </p:nvGrpSpPr>
      <p:grpSpPr>
        <a:xfrm>
          <a:off x="0" y="0"/>
          <a:ext cx="0" cy="0"/>
          <a:chOff x="0" y="0"/>
          <a:chExt cx="0" cy="0"/>
        </a:xfrm>
      </p:grpSpPr>
      <p:sp>
        <p:nvSpPr>
          <p:cNvPr id="188" name="Google Shape;188;p55"/>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9" name="Google Shape;189;p55"/>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0" name="Google Shape;190;p55"/>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91" name="Google Shape;191;p55"/>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192" name="Google Shape;192;p55"/>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3" name="Google Shape;193;p55"/>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194"/>
        <p:cNvGrpSpPr/>
        <p:nvPr/>
      </p:nvGrpSpPr>
      <p:grpSpPr>
        <a:xfrm>
          <a:off x="0" y="0"/>
          <a:ext cx="0" cy="0"/>
          <a:chOff x="0" y="0"/>
          <a:chExt cx="0" cy="0"/>
        </a:xfrm>
      </p:grpSpPr>
      <p:sp>
        <p:nvSpPr>
          <p:cNvPr id="195" name="Google Shape;195;p56"/>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6" name="Google Shape;196;p56"/>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7" name="Google Shape;197;p56"/>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98" name="Google Shape;198;p56"/>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199" name="Google Shape;199;p56"/>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0" name="Google Shape;200;p56"/>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01"/>
        <p:cNvGrpSpPr/>
        <p:nvPr/>
      </p:nvGrpSpPr>
      <p:grpSpPr>
        <a:xfrm>
          <a:off x="0" y="0"/>
          <a:ext cx="0" cy="0"/>
          <a:chOff x="0" y="0"/>
          <a:chExt cx="0" cy="0"/>
        </a:xfrm>
      </p:grpSpPr>
      <p:sp>
        <p:nvSpPr>
          <p:cNvPr id="202" name="Google Shape;202;p57"/>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3" name="Google Shape;203;p57"/>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4" name="Google Shape;204;p57"/>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05" name="Google Shape;205;p57"/>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06" name="Google Shape;206;p57"/>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7" name="Google Shape;207;p57"/>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22"/>
        <p:cNvGrpSpPr/>
        <p:nvPr/>
      </p:nvGrpSpPr>
      <p:grpSpPr>
        <a:xfrm>
          <a:off x="0" y="0"/>
          <a:ext cx="0" cy="0"/>
          <a:chOff x="0" y="0"/>
          <a:chExt cx="0" cy="0"/>
        </a:xfrm>
      </p:grpSpPr>
      <p:sp>
        <p:nvSpPr>
          <p:cNvPr id="23" name="Google Shape;23;p3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24" name="Google Shape;24;p30"/>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25" name="Google Shape;25;p30"/>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 name="Google Shape;26;p30"/>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 name="Google Shape;27;p30"/>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28"/>
        <p:cNvGrpSpPr/>
        <p:nvPr/>
      </p:nvGrpSpPr>
      <p:grpSpPr>
        <a:xfrm>
          <a:off x="0" y="0"/>
          <a:ext cx="0" cy="0"/>
          <a:chOff x="0" y="0"/>
          <a:chExt cx="0" cy="0"/>
        </a:xfrm>
      </p:grpSpPr>
      <p:sp>
        <p:nvSpPr>
          <p:cNvPr id="29" name="Google Shape;29;p34"/>
          <p:cNvSpPr/>
          <p:nvPr/>
        </p:nvSpPr>
        <p:spPr>
          <a:xfrm>
            <a:off x="0" y="0"/>
            <a:ext cx="12192000" cy="6858000"/>
          </a:xfrm>
          <a:prstGeom prst="rect">
            <a:avLst/>
          </a:prstGeom>
          <a:solidFill>
            <a:srgbClr val="026794">
              <a:alpha val="7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 name="Google Shape;30;p34"/>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34"/>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34"/>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33"/>
        <p:cNvGrpSpPr/>
        <p:nvPr/>
      </p:nvGrpSpPr>
      <p:grpSpPr>
        <a:xfrm>
          <a:off x="0" y="0"/>
          <a:ext cx="0" cy="0"/>
          <a:chOff x="0" y="0"/>
          <a:chExt cx="0" cy="0"/>
        </a:xfrm>
      </p:grpSpPr>
      <p:sp>
        <p:nvSpPr>
          <p:cNvPr id="34" name="Google Shape;34;p35"/>
          <p:cNvSpPr/>
          <p:nvPr/>
        </p:nvSpPr>
        <p:spPr>
          <a:xfrm>
            <a:off x="0" y="0"/>
            <a:ext cx="12192000" cy="6858000"/>
          </a:xfrm>
          <a:prstGeom prst="rect">
            <a:avLst/>
          </a:prstGeom>
          <a:solidFill>
            <a:srgbClr val="35B2B4">
              <a:alpha val="7725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35"/>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35"/>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35"/>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38"/>
        <p:cNvGrpSpPr/>
        <p:nvPr/>
      </p:nvGrpSpPr>
      <p:grpSpPr>
        <a:xfrm>
          <a:off x="0" y="0"/>
          <a:ext cx="0" cy="0"/>
          <a:chOff x="0" y="0"/>
          <a:chExt cx="0" cy="0"/>
        </a:xfrm>
      </p:grpSpPr>
      <p:sp>
        <p:nvSpPr>
          <p:cNvPr id="39" name="Google Shape;39;p36"/>
          <p:cNvSpPr/>
          <p:nvPr/>
        </p:nvSpPr>
        <p:spPr>
          <a:xfrm>
            <a:off x="0" y="0"/>
            <a:ext cx="12192000" cy="6858000"/>
          </a:xfrm>
          <a:prstGeom prst="rect">
            <a:avLst/>
          </a:prstGeom>
          <a:solidFill>
            <a:srgbClr val="95CD7A">
              <a:alpha val="7254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 name="Google Shape;40;p36"/>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36"/>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36"/>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43"/>
        <p:cNvGrpSpPr/>
        <p:nvPr/>
      </p:nvGrpSpPr>
      <p:grpSpPr>
        <a:xfrm>
          <a:off x="0" y="0"/>
          <a:ext cx="0" cy="0"/>
          <a:chOff x="0" y="0"/>
          <a:chExt cx="0" cy="0"/>
        </a:xfrm>
      </p:grpSpPr>
      <p:sp>
        <p:nvSpPr>
          <p:cNvPr id="44" name="Google Shape;44;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5" name="Google Shape;45;p37"/>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46" name="Google Shape;46;p37"/>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47" name="Google Shape;47;p37"/>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37"/>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37"/>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50"/>
        <p:cNvGrpSpPr/>
        <p:nvPr/>
      </p:nvGrpSpPr>
      <p:grpSpPr>
        <a:xfrm>
          <a:off x="0" y="0"/>
          <a:ext cx="0" cy="0"/>
          <a:chOff x="0" y="0"/>
          <a:chExt cx="0" cy="0"/>
        </a:xfrm>
      </p:grpSpPr>
      <p:sp>
        <p:nvSpPr>
          <p:cNvPr id="51" name="Google Shape;51;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38"/>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53" name="Google Shape;53;p38"/>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54" name="Google Shape;54;p38"/>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38"/>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38"/>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57"/>
        <p:cNvGrpSpPr/>
        <p:nvPr/>
      </p:nvGrpSpPr>
      <p:grpSpPr>
        <a:xfrm>
          <a:off x="0" y="0"/>
          <a:ext cx="0" cy="0"/>
          <a:chOff x="0" y="0"/>
          <a:chExt cx="0" cy="0"/>
        </a:xfrm>
      </p:grpSpPr>
      <p:sp>
        <p:nvSpPr>
          <p:cNvPr id="58" name="Google Shape;58;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9" name="Google Shape;59;p39"/>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60" name="Google Shape;60;p39"/>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61" name="Google Shape;61;p3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3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3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digitallibrary.un.org/record/673583?ln=es&amp;v=pdf"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hyperlink" Target="https://www.unhcr.org/media/guidelines-supervised-independent-living-unaccompanied-children" TargetMode="External"/><Relationship Id="rId5" Type="http://schemas.openxmlformats.org/officeDocument/2006/relationships/hyperlink" Target="https://alliancecpha.org/en/technical-materials/alternative-care-emergencies-toolkit-2013" TargetMode="External"/><Relationship Id="rId4" Type="http://schemas.openxmlformats.org/officeDocument/2006/relationships/hyperlink" Target="https://www.alternativecareguidelines.org/en-gb/Moving-Forward"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11"/>
        <p:cNvGrpSpPr/>
        <p:nvPr/>
      </p:nvGrpSpPr>
      <p:grpSpPr>
        <a:xfrm>
          <a:off x="0" y="0"/>
          <a:ext cx="0" cy="0"/>
          <a:chOff x="0" y="0"/>
          <a:chExt cx="0" cy="0"/>
        </a:xfrm>
      </p:grpSpPr>
      <p:sp>
        <p:nvSpPr>
          <p:cNvPr id="212" name="Google Shape;212;p2"/>
          <p:cNvSpPr txBox="1">
            <a:spLocks noGrp="1"/>
          </p:cNvSpPr>
          <p:nvPr>
            <p:ph type="body" idx="1"/>
          </p:nvPr>
        </p:nvSpPr>
        <p:spPr>
          <a:xfrm>
            <a:off x="1754188" y="1312641"/>
            <a:ext cx="8609806" cy="1339119"/>
          </a:xfrm>
          <a:prstGeom prst="rect">
            <a:avLst/>
          </a:prstGeom>
          <a:noFill/>
          <a:ln>
            <a:noFill/>
          </a:ln>
        </p:spPr>
        <p:txBody>
          <a:bodyPr spcFirstLastPara="1" wrap="square" lIns="91425" tIns="45700" rIns="91425" bIns="45700" anchor="t" anchorCtr="0">
            <a:normAutofit/>
          </a:bodyPr>
          <a:lstStyle/>
          <a:p>
            <a:pPr marL="0" lvl="0" indent="0">
              <a:spcBef>
                <a:spcPts val="0"/>
              </a:spcBef>
            </a:pPr>
            <a:r>
              <a:rPr lang="es-ES" dirty="0"/>
              <a:t>Módulo 3.3 – Cuidado alternativo de niños, niñas y adolescentes no acompañados y separados (MNAS</a:t>
            </a:r>
            <a:r>
              <a:rPr lang="en-US" dirty="0"/>
              <a:t>)</a:t>
            </a:r>
            <a:endParaRPr dirty="0"/>
          </a:p>
        </p:txBody>
      </p:sp>
      <p:sp>
        <p:nvSpPr>
          <p:cNvPr id="213" name="Google Shape;213;p2"/>
          <p:cNvSpPr txBox="1">
            <a:spLocks noGrp="1"/>
          </p:cNvSpPr>
          <p:nvPr>
            <p:ph type="body" idx="2"/>
          </p:nvPr>
        </p:nvSpPr>
        <p:spPr>
          <a:xfrm>
            <a:off x="1754188" y="2987040"/>
            <a:ext cx="8683625" cy="2042160"/>
          </a:xfrm>
          <a:prstGeom prst="rect">
            <a:avLst/>
          </a:prstGeom>
          <a:noFill/>
          <a:ln>
            <a:noFill/>
          </a:ln>
        </p:spPr>
        <p:txBody>
          <a:bodyPr spcFirstLastPara="1" wrap="square" lIns="91425" tIns="45700" rIns="91425" bIns="45700" anchor="t" anchorCtr="0">
            <a:noAutofit/>
          </a:bodyPr>
          <a:lstStyle/>
          <a:p>
            <a:pPr lvl="0" algn="l">
              <a:spcBef>
                <a:spcPts val="0"/>
              </a:spcBef>
            </a:pPr>
            <a:r>
              <a:rPr lang="es-ES" sz="1800" i="1" dirty="0"/>
              <a:t>Al finalizar la sesión, los participantes serán capaces de</a:t>
            </a:r>
            <a:r>
              <a:rPr lang="es-ES" sz="1800" dirty="0"/>
              <a:t>:</a:t>
            </a:r>
            <a:endParaRPr dirty="0"/>
          </a:p>
          <a:p>
            <a:pPr marL="457200" lvl="0" indent="-228600" algn="l" rtl="0">
              <a:lnSpc>
                <a:spcPct val="90000"/>
              </a:lnSpc>
              <a:spcBef>
                <a:spcPts val="0"/>
              </a:spcBef>
              <a:spcAft>
                <a:spcPts val="0"/>
              </a:spcAft>
              <a:buSzPts val="2800"/>
              <a:buNone/>
            </a:pPr>
            <a:endParaRPr i="1" dirty="0">
              <a:solidFill>
                <a:schemeClr val="lt1"/>
              </a:solidFill>
            </a:endParaRPr>
          </a:p>
          <a:p>
            <a:pPr marL="514350" indent="-285750" algn="l">
              <a:spcBef>
                <a:spcPts val="0"/>
              </a:spcBef>
              <a:buFont typeface="Noto Sans Symbols"/>
              <a:buChar char="✔"/>
            </a:pPr>
            <a:r>
              <a:rPr lang="es-ES" sz="1800" dirty="0"/>
              <a:t>Describir los diferentes tipos de cuidado alternativo.</a:t>
            </a:r>
          </a:p>
          <a:p>
            <a:pPr marL="514350" indent="-285750" algn="l">
              <a:spcBef>
                <a:spcPts val="0"/>
              </a:spcBef>
              <a:buFont typeface="Noto Sans Symbols"/>
              <a:buChar char="✔"/>
            </a:pPr>
            <a:endParaRPr lang="es-ES" sz="1800" dirty="0"/>
          </a:p>
          <a:p>
            <a:pPr marL="514350" indent="-285750" algn="l">
              <a:spcBef>
                <a:spcPts val="0"/>
              </a:spcBef>
              <a:buFont typeface="Noto Sans Symbols"/>
              <a:buChar char="✔"/>
            </a:pPr>
            <a:r>
              <a:rPr lang="es-ES" sz="1800" dirty="0"/>
              <a:t>Proporcionar ejemplos de buenas prácticas de cuidado alternativo en situaciones de emergencia.</a:t>
            </a:r>
          </a:p>
          <a:p>
            <a:pPr marL="514350" indent="-285750" algn="l">
              <a:spcBef>
                <a:spcPts val="0"/>
              </a:spcBef>
              <a:buFont typeface="Noto Sans Symbols"/>
              <a:buChar char="✔"/>
            </a:pPr>
            <a:endParaRPr lang="es-ES" sz="1800" dirty="0"/>
          </a:p>
          <a:p>
            <a:pPr marL="514350" indent="-285750" algn="l">
              <a:spcBef>
                <a:spcPts val="0"/>
              </a:spcBef>
              <a:buFont typeface="Noto Sans Symbols"/>
              <a:buChar char="✔"/>
            </a:pPr>
            <a:r>
              <a:rPr lang="es-ES" sz="1800" dirty="0"/>
              <a:t>Explicar cómo establecer un sistema de monitoreo para los arreglos de cuidado alternativo.</a:t>
            </a:r>
            <a:endParaRPr dirty="0"/>
          </a:p>
        </p:txBody>
      </p:sp>
      <p:pic>
        <p:nvPicPr>
          <p:cNvPr id="4" name="Picture 3">
            <a:extLst>
              <a:ext uri="{FF2B5EF4-FFF2-40B4-BE49-F238E27FC236}">
                <a16:creationId xmlns:a16="http://schemas.microsoft.com/office/drawing/2014/main" id="{D52BC823-D97D-78E0-E30E-D0304800DDA6}"/>
              </a:ext>
            </a:extLst>
          </p:cNvPr>
          <p:cNvPicPr>
            <a:picLocks noChangeAspect="1"/>
          </p:cNvPicPr>
          <p:nvPr/>
        </p:nvPicPr>
        <p:blipFill>
          <a:blip r:embed="rId4"/>
          <a:stretch>
            <a:fillRect/>
          </a:stretch>
        </p:blipFill>
        <p:spPr>
          <a:xfrm>
            <a:off x="8241472" y="5331460"/>
            <a:ext cx="3778250" cy="14351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61"/>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s-ES" dirty="0"/>
              <a:t>El propósito de las visitas de monitoreo</a:t>
            </a:r>
            <a:r>
              <a:rPr lang="en-US" dirty="0"/>
              <a:t> </a:t>
            </a:r>
            <a:endParaRPr dirty="0"/>
          </a:p>
        </p:txBody>
      </p:sp>
      <p:grpSp>
        <p:nvGrpSpPr>
          <p:cNvPr id="289" name="Google Shape;289;p61"/>
          <p:cNvGrpSpPr/>
          <p:nvPr/>
        </p:nvGrpSpPr>
        <p:grpSpPr>
          <a:xfrm>
            <a:off x="8946632" y="2259204"/>
            <a:ext cx="2153295" cy="1890383"/>
            <a:chOff x="6376458" y="4851543"/>
            <a:chExt cx="774687" cy="711057"/>
          </a:xfrm>
        </p:grpSpPr>
        <p:sp>
          <p:nvSpPr>
            <p:cNvPr id="290" name="Google Shape;290;p61"/>
            <p:cNvSpPr/>
            <p:nvPr/>
          </p:nvSpPr>
          <p:spPr>
            <a:xfrm>
              <a:off x="6376458" y="4851543"/>
              <a:ext cx="774687" cy="311188"/>
            </a:xfrm>
            <a:prstGeom prst="trapezoid">
              <a:avLst>
                <a:gd name="adj" fmla="val 25000"/>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1" name="Google Shape;291;p61"/>
            <p:cNvSpPr/>
            <p:nvPr/>
          </p:nvSpPr>
          <p:spPr>
            <a:xfrm>
              <a:off x="6443558" y="5162731"/>
              <a:ext cx="640487" cy="399869"/>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292" name="Google Shape;292;p61"/>
          <p:cNvSpPr txBox="1"/>
          <p:nvPr/>
        </p:nvSpPr>
        <p:spPr>
          <a:xfrm>
            <a:off x="804529" y="1761869"/>
            <a:ext cx="3575997" cy="4106686"/>
          </a:xfrm>
          <a:prstGeom prst="rect">
            <a:avLst/>
          </a:prstGeom>
          <a:noFill/>
          <a:ln>
            <a:noFill/>
          </a:ln>
        </p:spPr>
        <p:txBody>
          <a:bodyPr spcFirstLastPara="1" wrap="square" lIns="91425" tIns="45700" rIns="91425" bIns="45700" anchor="t" anchorCtr="0">
            <a:normAutofit lnSpcReduction="10000"/>
          </a:bodyPr>
          <a:lstStyle/>
          <a:p>
            <a:pPr marL="0" marR="0" lvl="1" indent="0" algn="l" rtl="0">
              <a:lnSpc>
                <a:spcPct val="100000"/>
              </a:lnSpc>
              <a:spcBef>
                <a:spcPts val="0"/>
              </a:spcBef>
              <a:spcAft>
                <a:spcPts val="0"/>
              </a:spcAft>
              <a:buNone/>
            </a:pPr>
            <a:endParaRPr lang="en-US" sz="1800" b="0" i="0" u="none" strike="noStrike" cap="none" dirty="0">
              <a:solidFill>
                <a:schemeClr val="dk1"/>
              </a:solidFill>
              <a:latin typeface="Calibri" panose="020F0502020204030204" pitchFamily="34" charset="0"/>
              <a:cs typeface="Calibri" panose="020F0502020204030204" pitchFamily="34" charset="0"/>
              <a:sym typeface="Arial"/>
            </a:endParaRPr>
          </a:p>
          <a:p>
            <a:pPr marL="0" marR="0" lvl="1" indent="0" algn="l" rtl="0">
              <a:lnSpc>
                <a:spcPct val="100000"/>
              </a:lnSpc>
              <a:spcBef>
                <a:spcPts val="0"/>
              </a:spcBef>
              <a:spcAft>
                <a:spcPts val="0"/>
              </a:spcAft>
              <a:buNone/>
            </a:pPr>
            <a:r>
              <a:rPr lang="es-ES" sz="1800" b="0" i="0" u="none" strike="noStrike" cap="none" dirty="0">
                <a:solidFill>
                  <a:schemeClr val="dk1"/>
                </a:solidFill>
                <a:latin typeface="Calibri" panose="020F0502020204030204" pitchFamily="34" charset="0"/>
                <a:cs typeface="Calibri" panose="020F0502020204030204" pitchFamily="34" charset="0"/>
                <a:sym typeface="Arial"/>
              </a:rPr>
              <a:t>Monitorear la seguridad y el bienestar del niño o la niña, y escuchar su opinión</a:t>
            </a:r>
          </a:p>
          <a:p>
            <a:pPr marL="0" marR="0" lvl="1" indent="0" algn="l" rtl="0">
              <a:lnSpc>
                <a:spcPct val="100000"/>
              </a:lnSpc>
              <a:spcBef>
                <a:spcPts val="0"/>
              </a:spcBef>
              <a:spcAft>
                <a:spcPts val="0"/>
              </a:spcAft>
              <a:buNone/>
            </a:pPr>
            <a:endParaRPr lang="es-ES" sz="1800" dirty="0">
              <a:solidFill>
                <a:schemeClr val="dk1"/>
              </a:solidFill>
              <a:latin typeface="Calibri" panose="020F0502020204030204" pitchFamily="34" charset="0"/>
              <a:cs typeface="Calibri" panose="020F0502020204030204" pitchFamily="34" charset="0"/>
            </a:endParaRPr>
          </a:p>
          <a:p>
            <a:pPr marL="0" marR="0" lvl="1" indent="0" algn="l" rtl="0">
              <a:lnSpc>
                <a:spcPct val="100000"/>
              </a:lnSpc>
              <a:spcBef>
                <a:spcPts val="0"/>
              </a:spcBef>
              <a:spcAft>
                <a:spcPts val="0"/>
              </a:spcAft>
              <a:buNone/>
            </a:pPr>
            <a:r>
              <a:rPr lang="es-ES" sz="1800" b="0" i="0" u="none" strike="noStrike" cap="none" dirty="0">
                <a:solidFill>
                  <a:schemeClr val="dk1"/>
                </a:solidFill>
                <a:latin typeface="Calibri" panose="020F0502020204030204" pitchFamily="34" charset="0"/>
                <a:cs typeface="Calibri" panose="020F0502020204030204" pitchFamily="34" charset="0"/>
                <a:sym typeface="Arial"/>
              </a:rPr>
              <a:t>En el caso del cuidado residencial, evaluar si se mantienen los estándares de calidad del cuidado</a:t>
            </a:r>
          </a:p>
          <a:p>
            <a:pPr marL="0" marR="0" lvl="1" indent="0" algn="l" rtl="0">
              <a:lnSpc>
                <a:spcPct val="100000"/>
              </a:lnSpc>
              <a:spcBef>
                <a:spcPts val="0"/>
              </a:spcBef>
              <a:spcAft>
                <a:spcPts val="0"/>
              </a:spcAft>
              <a:buNone/>
            </a:pPr>
            <a:endParaRPr lang="es-ES" sz="1800" dirty="0">
              <a:solidFill>
                <a:schemeClr val="dk1"/>
              </a:solidFill>
              <a:latin typeface="Calibri" panose="020F0502020204030204" pitchFamily="34" charset="0"/>
              <a:cs typeface="Calibri" panose="020F0502020204030204" pitchFamily="34" charset="0"/>
            </a:endParaRPr>
          </a:p>
          <a:p>
            <a:pPr marL="0" marR="0" lvl="1" indent="0" algn="l" rtl="0">
              <a:lnSpc>
                <a:spcPct val="100000"/>
              </a:lnSpc>
              <a:spcBef>
                <a:spcPts val="0"/>
              </a:spcBef>
              <a:spcAft>
                <a:spcPts val="0"/>
              </a:spcAft>
              <a:buNone/>
            </a:pPr>
            <a:r>
              <a:rPr lang="es-ES" sz="1800" b="0" i="0" u="none" strike="noStrike" cap="none" dirty="0">
                <a:solidFill>
                  <a:schemeClr val="dk1"/>
                </a:solidFill>
                <a:latin typeface="Calibri" panose="020F0502020204030204" pitchFamily="34" charset="0"/>
                <a:cs typeface="Calibri" panose="020F0502020204030204" pitchFamily="34" charset="0"/>
                <a:sym typeface="Arial"/>
              </a:rPr>
              <a:t>Evaluar la calidad del cuidado, incluyendo las relaciones entre el niño o la niña, los cuidadores y los miembros de la familia cuidadora</a:t>
            </a:r>
          </a:p>
          <a:p>
            <a:pPr marL="0" marR="0" lvl="1" indent="0" algn="l" rtl="0">
              <a:lnSpc>
                <a:spcPct val="100000"/>
              </a:lnSpc>
              <a:spcBef>
                <a:spcPts val="0"/>
              </a:spcBef>
              <a:spcAft>
                <a:spcPts val="0"/>
              </a:spcAft>
              <a:buNone/>
            </a:pPr>
            <a:endParaRPr lang="es-ES" sz="1800" dirty="0">
              <a:solidFill>
                <a:schemeClr val="dk1"/>
              </a:solidFill>
              <a:latin typeface="Calibri" panose="020F0502020204030204" pitchFamily="34" charset="0"/>
              <a:cs typeface="Calibri" panose="020F0502020204030204" pitchFamily="34" charset="0"/>
            </a:endParaRPr>
          </a:p>
          <a:p>
            <a:pPr marL="0" marR="0" lvl="1" indent="0" algn="l" rtl="0">
              <a:lnSpc>
                <a:spcPct val="100000"/>
              </a:lnSpc>
              <a:spcBef>
                <a:spcPts val="0"/>
              </a:spcBef>
              <a:spcAft>
                <a:spcPts val="0"/>
              </a:spcAft>
              <a:buNone/>
            </a:pPr>
            <a:r>
              <a:rPr lang="es-ES" sz="1800" b="0" i="0" u="none" strike="noStrike" cap="none" dirty="0">
                <a:solidFill>
                  <a:schemeClr val="dk1"/>
                </a:solidFill>
                <a:latin typeface="Calibri" panose="020F0502020204030204" pitchFamily="34" charset="0"/>
                <a:cs typeface="Calibri" panose="020F0502020204030204" pitchFamily="34" charset="0"/>
                <a:sym typeface="Arial"/>
              </a:rPr>
              <a:t>Comunicar y compartir información</a:t>
            </a:r>
            <a:endParaRPr dirty="0">
              <a:latin typeface="Calibri" panose="020F0502020204030204" pitchFamily="34" charset="0"/>
              <a:cs typeface="Calibri" panose="020F0502020204030204" pitchFamily="34" charset="0"/>
            </a:endParaRPr>
          </a:p>
          <a:p>
            <a:pPr marL="0" marR="0" lvl="1" indent="0" algn="l" rtl="0">
              <a:lnSpc>
                <a:spcPct val="100000"/>
              </a:lnSpc>
              <a:spcBef>
                <a:spcPts val="0"/>
              </a:spcBef>
              <a:spcAft>
                <a:spcPts val="0"/>
              </a:spcAft>
              <a:buNone/>
            </a:pPr>
            <a:endParaRPr sz="1800" b="0" i="0" u="none" strike="noStrike" cap="none" dirty="0">
              <a:solidFill>
                <a:schemeClr val="dk1"/>
              </a:solidFill>
              <a:latin typeface="Calibri" panose="020F0502020204030204" pitchFamily="34" charset="0"/>
              <a:cs typeface="Calibri" panose="020F0502020204030204" pitchFamily="34" charset="0"/>
              <a:sym typeface="Arial"/>
            </a:endParaRPr>
          </a:p>
        </p:txBody>
      </p:sp>
      <p:grpSp>
        <p:nvGrpSpPr>
          <p:cNvPr id="293" name="Google Shape;293;p61"/>
          <p:cNvGrpSpPr/>
          <p:nvPr/>
        </p:nvGrpSpPr>
        <p:grpSpPr>
          <a:xfrm>
            <a:off x="9274631" y="3037182"/>
            <a:ext cx="2200492" cy="2161561"/>
            <a:chOff x="1290324" y="1954505"/>
            <a:chExt cx="3541269" cy="3478617"/>
          </a:xfrm>
        </p:grpSpPr>
        <p:grpSp>
          <p:nvGrpSpPr>
            <p:cNvPr id="294" name="Google Shape;294;p61"/>
            <p:cNvGrpSpPr/>
            <p:nvPr/>
          </p:nvGrpSpPr>
          <p:grpSpPr>
            <a:xfrm>
              <a:off x="3152654" y="2223604"/>
              <a:ext cx="1678939" cy="3209518"/>
              <a:chOff x="5143825" y="1330093"/>
              <a:chExt cx="570348" cy="1090296"/>
            </a:xfrm>
          </p:grpSpPr>
          <p:grpSp>
            <p:nvGrpSpPr>
              <p:cNvPr id="295" name="Google Shape;295;p61"/>
              <p:cNvGrpSpPr/>
              <p:nvPr/>
            </p:nvGrpSpPr>
            <p:grpSpPr>
              <a:xfrm>
                <a:off x="5143825" y="1800822"/>
                <a:ext cx="316044" cy="323250"/>
                <a:chOff x="2954263" y="1775178"/>
                <a:chExt cx="316044" cy="323250"/>
              </a:xfrm>
            </p:grpSpPr>
            <p:sp>
              <p:nvSpPr>
                <p:cNvPr id="296" name="Google Shape;296;p61"/>
                <p:cNvSpPr/>
                <p:nvPr/>
              </p:nvSpPr>
              <p:spPr>
                <a:xfrm rot="-8740439">
                  <a:off x="3108478" y="1782471"/>
                  <a:ext cx="101566" cy="245105"/>
                </a:xfrm>
                <a:prstGeom prst="round2SameRect">
                  <a:avLst>
                    <a:gd name="adj1" fmla="val 493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97" name="Google Shape;297;p61"/>
                <p:cNvSpPr/>
                <p:nvPr/>
              </p:nvSpPr>
              <p:spPr>
                <a:xfrm rot="-7498798">
                  <a:off x="3000569" y="1926295"/>
                  <a:ext cx="101566" cy="165924"/>
                </a:xfrm>
                <a:prstGeom prst="round2SameRect">
                  <a:avLst>
                    <a:gd name="adj1" fmla="val 493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298" name="Google Shape;298;p61"/>
              <p:cNvGrpSpPr/>
              <p:nvPr/>
            </p:nvGrpSpPr>
            <p:grpSpPr>
              <a:xfrm>
                <a:off x="5274909" y="1330093"/>
                <a:ext cx="439264" cy="1090296"/>
                <a:chOff x="4152776" y="1302447"/>
                <a:chExt cx="365595" cy="907443"/>
              </a:xfrm>
            </p:grpSpPr>
            <p:sp>
              <p:nvSpPr>
                <p:cNvPr id="299" name="Google Shape;299;p61"/>
                <p:cNvSpPr/>
                <p:nvPr/>
              </p:nvSpPr>
              <p:spPr>
                <a:xfrm rot="10800000">
                  <a:off x="4152776" y="1702969"/>
                  <a:ext cx="365595" cy="506921"/>
                </a:xfrm>
                <a:prstGeom prst="flowChartManualOperation">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00" name="Google Shape;300;p61"/>
                <p:cNvSpPr/>
                <p:nvPr/>
              </p:nvSpPr>
              <p:spPr>
                <a:xfrm>
                  <a:off x="4202705" y="1618460"/>
                  <a:ext cx="266665" cy="584840"/>
                </a:xfrm>
                <a:prstGeom prst="round2SameRect">
                  <a:avLst>
                    <a:gd name="adj1" fmla="val 500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01" name="Google Shape;301;p61"/>
                <p:cNvSpPr/>
                <p:nvPr/>
              </p:nvSpPr>
              <p:spPr>
                <a:xfrm>
                  <a:off x="4200727" y="1302447"/>
                  <a:ext cx="269696" cy="269696"/>
                </a:xfrm>
                <a:prstGeom prst="ellipse">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grpSp>
          <p:nvGrpSpPr>
            <p:cNvPr id="302" name="Google Shape;302;p61"/>
            <p:cNvGrpSpPr/>
            <p:nvPr/>
          </p:nvGrpSpPr>
          <p:grpSpPr>
            <a:xfrm>
              <a:off x="1290324" y="3429531"/>
              <a:ext cx="1293068" cy="1980284"/>
              <a:chOff x="697842" y="3315817"/>
              <a:chExt cx="514964" cy="822817"/>
            </a:xfrm>
          </p:grpSpPr>
          <p:sp>
            <p:nvSpPr>
              <p:cNvPr id="303" name="Google Shape;303;p61"/>
              <p:cNvSpPr/>
              <p:nvPr/>
            </p:nvSpPr>
            <p:spPr>
              <a:xfrm>
                <a:off x="697842" y="3877086"/>
                <a:ext cx="514964" cy="261548"/>
              </a:xfrm>
              <a:prstGeom prst="trapezoid">
                <a:avLst>
                  <a:gd name="adj" fmla="val 3394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04" name="Google Shape;304;p61"/>
              <p:cNvSpPr/>
              <p:nvPr/>
            </p:nvSpPr>
            <p:spPr>
              <a:xfrm>
                <a:off x="776140" y="3745391"/>
                <a:ext cx="362490" cy="393243"/>
              </a:xfrm>
              <a:prstGeom prst="round2SameRect">
                <a:avLst>
                  <a:gd name="adj1" fmla="val 50000"/>
                  <a:gd name="adj2" fmla="val 0"/>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05" name="Google Shape;305;p61"/>
              <p:cNvSpPr/>
              <p:nvPr/>
            </p:nvSpPr>
            <p:spPr>
              <a:xfrm>
                <a:off x="772020" y="3315817"/>
                <a:ext cx="366610" cy="366610"/>
              </a:xfrm>
              <a:prstGeom prst="ellipse">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1" i="0" u="none" strike="noStrike" cap="none">
                  <a:solidFill>
                    <a:srgbClr val="FFFFFF"/>
                  </a:solidFill>
                  <a:latin typeface="Arial"/>
                  <a:ea typeface="Arial"/>
                  <a:cs typeface="Arial"/>
                  <a:sym typeface="Arial"/>
                </a:endParaRPr>
              </a:p>
            </p:txBody>
          </p:sp>
        </p:grpSp>
        <p:grpSp>
          <p:nvGrpSpPr>
            <p:cNvPr id="306" name="Google Shape;306;p61"/>
            <p:cNvGrpSpPr/>
            <p:nvPr/>
          </p:nvGrpSpPr>
          <p:grpSpPr>
            <a:xfrm>
              <a:off x="1783673" y="1954505"/>
              <a:ext cx="1703282" cy="1123278"/>
              <a:chOff x="8546278" y="1267538"/>
              <a:chExt cx="646012" cy="426031"/>
            </a:xfrm>
          </p:grpSpPr>
          <p:sp>
            <p:nvSpPr>
              <p:cNvPr id="307" name="Google Shape;307;p61"/>
              <p:cNvSpPr/>
              <p:nvPr/>
            </p:nvSpPr>
            <p:spPr>
              <a:xfrm>
                <a:off x="8546278" y="1396648"/>
                <a:ext cx="385053" cy="296921"/>
              </a:xfrm>
              <a:prstGeom prst="wedgeRoundRectCallout">
                <a:avLst>
                  <a:gd name="adj1" fmla="val -20833"/>
                  <a:gd name="adj2" fmla="val 62500"/>
                  <a:gd name="adj3"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8" name="Google Shape;308;p61"/>
              <p:cNvSpPr/>
              <p:nvPr/>
            </p:nvSpPr>
            <p:spPr>
              <a:xfrm>
                <a:off x="8807237" y="1267538"/>
                <a:ext cx="385053" cy="296921"/>
              </a:xfrm>
              <a:prstGeom prst="wedgeRoundRectCallout">
                <a:avLst>
                  <a:gd name="adj1" fmla="val 59833"/>
                  <a:gd name="adj2" fmla="val 21866"/>
                  <a:gd name="adj3" fmla="val 16667"/>
                </a:avLst>
              </a:prstGeom>
              <a:solidFill>
                <a:srgbClr val="026593"/>
              </a:solidFill>
              <a:ln w="57150" cap="flat" cmpd="sng">
                <a:solidFill>
                  <a:srgbClr val="C0EBF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sp>
        <p:nvSpPr>
          <p:cNvPr id="309" name="Google Shape;309;p61"/>
          <p:cNvSpPr txBox="1"/>
          <p:nvPr/>
        </p:nvSpPr>
        <p:spPr>
          <a:xfrm>
            <a:off x="4767528" y="1681827"/>
            <a:ext cx="3575997" cy="4106686"/>
          </a:xfrm>
          <a:prstGeom prst="rect">
            <a:avLst/>
          </a:prstGeom>
          <a:noFill/>
          <a:ln>
            <a:noFill/>
          </a:ln>
        </p:spPr>
        <p:txBody>
          <a:bodyPr spcFirstLastPara="1" wrap="square" lIns="91425" tIns="45700" rIns="91425" bIns="45700" anchor="t" anchorCtr="0">
            <a:normAutofit fontScale="55000" lnSpcReduction="20000"/>
          </a:bodyPr>
          <a:lstStyle/>
          <a:p>
            <a:pPr>
              <a:buNone/>
            </a:pPr>
            <a:endParaRPr lang="es-ES" sz="3200" dirty="0">
              <a:solidFill>
                <a:schemeClr val="tx2">
                  <a:lumMod val="50000"/>
                </a:schemeClr>
              </a:solidFill>
              <a:latin typeface="Calibri" panose="020F0502020204030204" pitchFamily="34" charset="0"/>
              <a:ea typeface="Calibri" panose="020F0502020204030204" pitchFamily="34" charset="0"/>
              <a:cs typeface="Calibri" panose="020F0502020204030204" pitchFamily="34" charset="0"/>
            </a:endParaRPr>
          </a:p>
          <a:p>
            <a:pPr>
              <a:buNone/>
            </a:pPr>
            <a:r>
              <a:rPr lang="es-ES" sz="3200" dirty="0">
                <a:solidFill>
                  <a:schemeClr val="tx2">
                    <a:lumMod val="50000"/>
                  </a:schemeClr>
                </a:solidFill>
                <a:latin typeface="Calibri" panose="020F0502020204030204" pitchFamily="34" charset="0"/>
                <a:ea typeface="Calibri" panose="020F0502020204030204" pitchFamily="34" charset="0"/>
                <a:cs typeface="Calibri" panose="020F0502020204030204" pitchFamily="34" charset="0"/>
              </a:rPr>
              <a:t>Verificar los avances en las acciones acordadas dentro del plan de caso</a:t>
            </a:r>
          </a:p>
          <a:p>
            <a:pPr>
              <a:buNone/>
            </a:pPr>
            <a:endParaRPr lang="es-ES" sz="3200" dirty="0">
              <a:solidFill>
                <a:schemeClr val="tx2">
                  <a:lumMod val="50000"/>
                </a:schemeClr>
              </a:solidFill>
              <a:latin typeface="Calibri" panose="020F0502020204030204" pitchFamily="34" charset="0"/>
              <a:ea typeface="Calibri" panose="020F0502020204030204" pitchFamily="34" charset="0"/>
              <a:cs typeface="Calibri" panose="020F0502020204030204" pitchFamily="34" charset="0"/>
            </a:endParaRPr>
          </a:p>
          <a:p>
            <a:pPr>
              <a:buNone/>
            </a:pPr>
            <a:r>
              <a:rPr lang="es-ES" sz="3200" dirty="0">
                <a:solidFill>
                  <a:schemeClr val="tx2">
                    <a:lumMod val="50000"/>
                  </a:schemeClr>
                </a:solidFill>
                <a:latin typeface="Calibri" panose="020F0502020204030204" pitchFamily="34" charset="0"/>
                <a:ea typeface="Calibri" panose="020F0502020204030204" pitchFamily="34" charset="0"/>
                <a:cs typeface="Calibri" panose="020F0502020204030204" pitchFamily="34" charset="0"/>
              </a:rPr>
              <a:t>Brindar apoyo directo al niño o la niña y a su cuidador</a:t>
            </a:r>
          </a:p>
          <a:p>
            <a:pPr>
              <a:buNone/>
            </a:pPr>
            <a:endParaRPr lang="es-ES" sz="3200" dirty="0">
              <a:solidFill>
                <a:schemeClr val="tx2">
                  <a:lumMod val="50000"/>
                </a:schemeClr>
              </a:solidFill>
              <a:latin typeface="Calibri" panose="020F0502020204030204" pitchFamily="34" charset="0"/>
              <a:ea typeface="Calibri" panose="020F0502020204030204" pitchFamily="34" charset="0"/>
              <a:cs typeface="Calibri" panose="020F0502020204030204" pitchFamily="34" charset="0"/>
            </a:endParaRPr>
          </a:p>
          <a:p>
            <a:pPr>
              <a:buNone/>
            </a:pPr>
            <a:r>
              <a:rPr lang="es-ES" sz="3200" dirty="0">
                <a:solidFill>
                  <a:schemeClr val="tx2">
                    <a:lumMod val="50000"/>
                  </a:schemeClr>
                </a:solidFill>
                <a:latin typeface="Calibri" panose="020F0502020204030204" pitchFamily="34" charset="0"/>
                <a:ea typeface="Calibri" panose="020F0502020204030204" pitchFamily="34" charset="0"/>
                <a:cs typeface="Calibri" panose="020F0502020204030204" pitchFamily="34" charset="0"/>
              </a:rPr>
              <a:t>Actuar como mediador entre el niño o la niña y los cuidadores, si fuera necesario.</a:t>
            </a:r>
          </a:p>
          <a:p>
            <a:pPr>
              <a:buNone/>
            </a:pPr>
            <a:r>
              <a:rPr lang="es-ES" sz="3200" dirty="0">
                <a:solidFill>
                  <a:schemeClr val="tx2">
                    <a:lumMod val="50000"/>
                  </a:schemeClr>
                </a:solidFill>
                <a:latin typeface="Calibri" panose="020F0502020204030204" pitchFamily="34" charset="0"/>
                <a:ea typeface="Calibri" panose="020F0502020204030204" pitchFamily="34" charset="0"/>
                <a:cs typeface="Calibri" panose="020F0502020204030204" pitchFamily="34" charset="0"/>
              </a:rPr>
              <a:t>Identificar y abordar cualquier nueva preocupación</a:t>
            </a:r>
          </a:p>
          <a:p>
            <a:pPr>
              <a:buNone/>
            </a:pPr>
            <a:endParaRPr lang="es-ES" sz="3200" dirty="0">
              <a:solidFill>
                <a:schemeClr val="tx2">
                  <a:lumMod val="50000"/>
                </a:schemeClr>
              </a:solidFill>
              <a:latin typeface="Calibri" panose="020F0502020204030204" pitchFamily="34" charset="0"/>
              <a:ea typeface="Calibri" panose="020F0502020204030204" pitchFamily="34" charset="0"/>
              <a:cs typeface="Calibri" panose="020F0502020204030204" pitchFamily="34" charset="0"/>
            </a:endParaRPr>
          </a:p>
          <a:p>
            <a:pPr>
              <a:buNone/>
            </a:pPr>
            <a:r>
              <a:rPr lang="es-ES" sz="3200" dirty="0">
                <a:solidFill>
                  <a:schemeClr val="tx2">
                    <a:lumMod val="50000"/>
                  </a:schemeClr>
                </a:solidFill>
                <a:latin typeface="Calibri" panose="020F0502020204030204" pitchFamily="34" charset="0"/>
                <a:ea typeface="Calibri" panose="020F0502020204030204" pitchFamily="34" charset="0"/>
                <a:cs typeface="Calibri" panose="020F0502020204030204" pitchFamily="34" charset="0"/>
              </a:rPr>
              <a:t>Prevenir separaciones secundarias y actualizar la información sobre los esfuerzos de búsqueda y reunificación familiar</a:t>
            </a:r>
          </a:p>
          <a:p>
            <a:pPr marL="0" marR="0" lvl="1" indent="0" algn="l" rtl="0">
              <a:lnSpc>
                <a:spcPct val="100000"/>
              </a:lnSpc>
              <a:spcBef>
                <a:spcPts val="0"/>
              </a:spcBef>
              <a:spcAft>
                <a:spcPts val="0"/>
              </a:spcAft>
              <a:buNone/>
            </a:pPr>
            <a:endParaRPr sz="1800" b="0" i="0" u="none" strike="noStrike" cap="none" dirty="0">
              <a:solidFill>
                <a:schemeClr val="dk1"/>
              </a:solidFill>
              <a:latin typeface="Calibri" panose="020F0502020204030204" pitchFamily="34" charset="0"/>
              <a:cs typeface="Calibri" panose="020F0502020204030204" pitchFamily="34" charset="0"/>
              <a:sym typeface="Arial"/>
            </a:endParaRPr>
          </a:p>
        </p:txBody>
      </p:sp>
      <p:sp>
        <p:nvSpPr>
          <p:cNvPr id="310" name="Google Shape;310;p61"/>
          <p:cNvSpPr txBox="1"/>
          <p:nvPr/>
        </p:nvSpPr>
        <p:spPr>
          <a:xfrm>
            <a:off x="9274650" y="5868550"/>
            <a:ext cx="2959500" cy="37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latin typeface="Helvetica Neue"/>
                <a:ea typeface="Helvetica Neue"/>
                <a:cs typeface="Helvetica Neue"/>
                <a:sym typeface="Helvetica Neue"/>
              </a:rPr>
              <a:t>Source: ACE tool 59, module 11</a:t>
            </a:r>
            <a:endParaRPr>
              <a:latin typeface="Helvetica Neue"/>
              <a:ea typeface="Helvetica Neue"/>
              <a:cs typeface="Helvetica Neue"/>
              <a:sym typeface="Helvetica Neue"/>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62"/>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lvl="0"/>
            <a:r>
              <a:rPr lang="es-ES" dirty="0"/>
              <a:t>¿Quién debe participar en las labores de monitoreo?</a:t>
            </a:r>
            <a:endParaRPr dirty="0"/>
          </a:p>
        </p:txBody>
      </p:sp>
      <p:grpSp>
        <p:nvGrpSpPr>
          <p:cNvPr id="317" name="Google Shape;317;p62"/>
          <p:cNvGrpSpPr/>
          <p:nvPr/>
        </p:nvGrpSpPr>
        <p:grpSpPr>
          <a:xfrm>
            <a:off x="6056244" y="1595573"/>
            <a:ext cx="1911007" cy="1819336"/>
            <a:chOff x="6096000" y="1520764"/>
            <a:chExt cx="2225663" cy="2118898"/>
          </a:xfrm>
        </p:grpSpPr>
        <p:grpSp>
          <p:nvGrpSpPr>
            <p:cNvPr id="318" name="Google Shape;318;p62"/>
            <p:cNvGrpSpPr/>
            <p:nvPr/>
          </p:nvGrpSpPr>
          <p:grpSpPr>
            <a:xfrm>
              <a:off x="6096000" y="1520764"/>
              <a:ext cx="2225663" cy="1908236"/>
              <a:chOff x="6753502" y="4766094"/>
              <a:chExt cx="1164705" cy="1044047"/>
            </a:xfrm>
          </p:grpSpPr>
          <p:grpSp>
            <p:nvGrpSpPr>
              <p:cNvPr id="319" name="Google Shape;319;p62"/>
              <p:cNvGrpSpPr/>
              <p:nvPr/>
            </p:nvGrpSpPr>
            <p:grpSpPr>
              <a:xfrm>
                <a:off x="6753502" y="5024349"/>
                <a:ext cx="500332" cy="459236"/>
                <a:chOff x="6376458" y="4851543"/>
                <a:chExt cx="774687" cy="711057"/>
              </a:xfrm>
            </p:grpSpPr>
            <p:sp>
              <p:nvSpPr>
                <p:cNvPr id="320" name="Google Shape;320;p62"/>
                <p:cNvSpPr/>
                <p:nvPr/>
              </p:nvSpPr>
              <p:spPr>
                <a:xfrm>
                  <a:off x="6376458" y="4851543"/>
                  <a:ext cx="774687" cy="311188"/>
                </a:xfrm>
                <a:prstGeom prst="trapezoid">
                  <a:avLst>
                    <a:gd name="adj" fmla="val 25000"/>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1" name="Google Shape;321;p62"/>
                <p:cNvSpPr/>
                <p:nvPr/>
              </p:nvSpPr>
              <p:spPr>
                <a:xfrm>
                  <a:off x="6443558" y="5162731"/>
                  <a:ext cx="640487" cy="399869"/>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322" name="Google Shape;322;p62"/>
              <p:cNvGrpSpPr/>
              <p:nvPr/>
            </p:nvGrpSpPr>
            <p:grpSpPr>
              <a:xfrm>
                <a:off x="7300192" y="4766094"/>
                <a:ext cx="500332" cy="459236"/>
                <a:chOff x="6376458" y="4851543"/>
                <a:chExt cx="774687" cy="711057"/>
              </a:xfrm>
            </p:grpSpPr>
            <p:sp>
              <p:nvSpPr>
                <p:cNvPr id="323" name="Google Shape;323;p62"/>
                <p:cNvSpPr/>
                <p:nvPr/>
              </p:nvSpPr>
              <p:spPr>
                <a:xfrm>
                  <a:off x="6376458" y="4851543"/>
                  <a:ext cx="774687" cy="311188"/>
                </a:xfrm>
                <a:prstGeom prst="trapezoid">
                  <a:avLst>
                    <a:gd name="adj" fmla="val 25000"/>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4" name="Google Shape;324;p62"/>
                <p:cNvSpPr/>
                <p:nvPr/>
              </p:nvSpPr>
              <p:spPr>
                <a:xfrm>
                  <a:off x="6443558" y="5162731"/>
                  <a:ext cx="640487" cy="399869"/>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325" name="Google Shape;325;p62"/>
              <p:cNvGrpSpPr/>
              <p:nvPr/>
            </p:nvGrpSpPr>
            <p:grpSpPr>
              <a:xfrm>
                <a:off x="7417875" y="5350905"/>
                <a:ext cx="500332" cy="459236"/>
                <a:chOff x="6376458" y="4851543"/>
                <a:chExt cx="774687" cy="711057"/>
              </a:xfrm>
            </p:grpSpPr>
            <p:sp>
              <p:nvSpPr>
                <p:cNvPr id="326" name="Google Shape;326;p62"/>
                <p:cNvSpPr/>
                <p:nvPr/>
              </p:nvSpPr>
              <p:spPr>
                <a:xfrm>
                  <a:off x="6376458" y="4851543"/>
                  <a:ext cx="774687" cy="311188"/>
                </a:xfrm>
                <a:prstGeom prst="trapezoid">
                  <a:avLst>
                    <a:gd name="adj" fmla="val 25000"/>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7" name="Google Shape;327;p62"/>
                <p:cNvSpPr/>
                <p:nvPr/>
              </p:nvSpPr>
              <p:spPr>
                <a:xfrm>
                  <a:off x="6443558" y="5162731"/>
                  <a:ext cx="640487" cy="399869"/>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grpSp>
          <p:nvGrpSpPr>
            <p:cNvPr id="328" name="Google Shape;328;p62"/>
            <p:cNvGrpSpPr/>
            <p:nvPr/>
          </p:nvGrpSpPr>
          <p:grpSpPr>
            <a:xfrm>
              <a:off x="7590124" y="2369662"/>
              <a:ext cx="393748" cy="1270000"/>
              <a:chOff x="4045581" y="1684320"/>
              <a:chExt cx="350098" cy="1129211"/>
            </a:xfrm>
          </p:grpSpPr>
          <p:sp>
            <p:nvSpPr>
              <p:cNvPr id="329" name="Google Shape;329;p62"/>
              <p:cNvSpPr/>
              <p:nvPr/>
            </p:nvSpPr>
            <p:spPr>
              <a:xfrm>
                <a:off x="4045581" y="2069359"/>
                <a:ext cx="350098" cy="744172"/>
              </a:xfrm>
              <a:prstGeom prst="round2SameRect">
                <a:avLst>
                  <a:gd name="adj1" fmla="val 500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30" name="Google Shape;330;p62"/>
              <p:cNvSpPr/>
              <p:nvPr/>
            </p:nvSpPr>
            <p:spPr>
              <a:xfrm>
                <a:off x="4064379" y="1684320"/>
                <a:ext cx="328890" cy="328891"/>
              </a:xfrm>
              <a:prstGeom prst="ellipse">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331" name="Google Shape;331;p62"/>
            <p:cNvGrpSpPr/>
            <p:nvPr/>
          </p:nvGrpSpPr>
          <p:grpSpPr>
            <a:xfrm>
              <a:off x="6851254" y="2041268"/>
              <a:ext cx="564296" cy="1270000"/>
              <a:chOff x="3000654" y="1516217"/>
              <a:chExt cx="245039" cy="551483"/>
            </a:xfrm>
          </p:grpSpPr>
          <p:grpSp>
            <p:nvGrpSpPr>
              <p:cNvPr id="332" name="Google Shape;332;p62"/>
              <p:cNvGrpSpPr/>
              <p:nvPr/>
            </p:nvGrpSpPr>
            <p:grpSpPr>
              <a:xfrm>
                <a:off x="3036509" y="1516217"/>
                <a:ext cx="172158" cy="551483"/>
                <a:chOff x="4043172" y="1684320"/>
                <a:chExt cx="352508" cy="1129211"/>
              </a:xfrm>
            </p:grpSpPr>
            <p:sp>
              <p:nvSpPr>
                <p:cNvPr id="333" name="Google Shape;333;p62"/>
                <p:cNvSpPr/>
                <p:nvPr/>
              </p:nvSpPr>
              <p:spPr>
                <a:xfrm>
                  <a:off x="4045582" y="2069359"/>
                  <a:ext cx="350098" cy="744172"/>
                </a:xfrm>
                <a:prstGeom prst="round2SameRect">
                  <a:avLst>
                    <a:gd name="adj1" fmla="val 500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34" name="Google Shape;334;p62"/>
                <p:cNvSpPr/>
                <p:nvPr/>
              </p:nvSpPr>
              <p:spPr>
                <a:xfrm>
                  <a:off x="4043172" y="1684320"/>
                  <a:ext cx="328891" cy="328891"/>
                </a:xfrm>
                <a:prstGeom prst="ellipse">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
            <p:nvSpPr>
              <p:cNvPr id="335" name="Google Shape;335;p62"/>
              <p:cNvSpPr/>
              <p:nvPr/>
            </p:nvSpPr>
            <p:spPr>
              <a:xfrm rot="10800000">
                <a:off x="3000654" y="1805724"/>
                <a:ext cx="245039" cy="261975"/>
              </a:xfrm>
              <a:prstGeom prst="flowChartManualOperation">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sp>
        <p:nvSpPr>
          <p:cNvPr id="336" name="Google Shape;336;p62"/>
          <p:cNvSpPr txBox="1"/>
          <p:nvPr/>
        </p:nvSpPr>
        <p:spPr>
          <a:xfrm>
            <a:off x="8321663" y="1940460"/>
            <a:ext cx="3125972" cy="147728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s-ES" sz="1800" b="0" i="0" u="none" strike="noStrike" cap="none" dirty="0">
                <a:solidFill>
                  <a:schemeClr val="dk1"/>
                </a:solidFill>
                <a:latin typeface="Calibri" panose="020F0502020204030204" pitchFamily="34" charset="0"/>
                <a:cs typeface="Calibri" panose="020F0502020204030204" pitchFamily="34" charset="0"/>
                <a:sym typeface="Arial"/>
              </a:rPr>
              <a:t>Los voluntarios comunitarios debidamente capacitados también pueden desempeñar un papel en el monitoreo del cuidado alternativo.</a:t>
            </a:r>
            <a:endParaRPr dirty="0">
              <a:latin typeface="Calibri" panose="020F0502020204030204" pitchFamily="34" charset="0"/>
              <a:cs typeface="Calibri" panose="020F0502020204030204" pitchFamily="34" charset="0"/>
            </a:endParaRPr>
          </a:p>
        </p:txBody>
      </p:sp>
      <p:sp>
        <p:nvSpPr>
          <p:cNvPr id="337" name="Google Shape;337;p62"/>
          <p:cNvSpPr txBox="1"/>
          <p:nvPr/>
        </p:nvSpPr>
        <p:spPr>
          <a:xfrm>
            <a:off x="2725767" y="1691286"/>
            <a:ext cx="3125972" cy="17542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s-ES" sz="1800" b="1" i="0" u="none" strike="noStrike" cap="none" dirty="0">
                <a:solidFill>
                  <a:schemeClr val="dk1"/>
                </a:solidFill>
                <a:latin typeface="Calibri" panose="020F0502020204030204" pitchFamily="34" charset="0"/>
                <a:cs typeface="Calibri" panose="020F0502020204030204" pitchFamily="34" charset="0"/>
                <a:sym typeface="Arial"/>
              </a:rPr>
              <a:t>La organización que dispone la colocación del niño o la niña en una modalidad de cuidado alternativo tiene la responsabilidad correspondiente.</a:t>
            </a:r>
            <a:r>
              <a:rPr lang="en-US" sz="1800" b="1" i="0" u="none" strike="noStrike" cap="none" dirty="0">
                <a:solidFill>
                  <a:schemeClr val="dk1"/>
                </a:solidFill>
                <a:latin typeface="Calibri" panose="020F0502020204030204" pitchFamily="34" charset="0"/>
                <a:cs typeface="Calibri" panose="020F0502020204030204" pitchFamily="34" charset="0"/>
                <a:sym typeface="Arial"/>
              </a:rPr>
              <a:t> </a:t>
            </a:r>
            <a:endParaRPr dirty="0">
              <a:latin typeface="Calibri" panose="020F0502020204030204" pitchFamily="34" charset="0"/>
              <a:cs typeface="Calibri" panose="020F0502020204030204" pitchFamily="34" charset="0"/>
            </a:endParaRPr>
          </a:p>
        </p:txBody>
      </p:sp>
      <p:sp>
        <p:nvSpPr>
          <p:cNvPr id="338" name="Google Shape;338;p62"/>
          <p:cNvSpPr txBox="1"/>
          <p:nvPr/>
        </p:nvSpPr>
        <p:spPr>
          <a:xfrm>
            <a:off x="8373583" y="3664939"/>
            <a:ext cx="3125972" cy="2246729"/>
          </a:xfrm>
          <a:prstGeom prst="rect">
            <a:avLst/>
          </a:prstGeom>
          <a:noFill/>
          <a:ln>
            <a:noFill/>
          </a:ln>
        </p:spPr>
        <p:txBody>
          <a:bodyPr spcFirstLastPara="1" wrap="square" lIns="91425" tIns="45700" rIns="91425" bIns="45700" anchor="t" anchorCtr="0">
            <a:spAutoFit/>
          </a:bodyPr>
          <a:lstStyle/>
          <a:p>
            <a:pPr>
              <a:buSzPts val="1800"/>
            </a:pPr>
            <a:r>
              <a:rPr lang="es-ES" sz="1800" dirty="0">
                <a:latin typeface="Calibri" panose="020F0502020204030204" pitchFamily="34" charset="0"/>
                <a:ea typeface="Calibri" panose="020F0502020204030204" pitchFamily="34" charset="0"/>
                <a:cs typeface="Calibri" panose="020F0502020204030204" pitchFamily="34" charset="0"/>
              </a:rPr>
              <a:t>Establecer vínculos con los grupos comunitarios de protección infantil, los grupos de niños, niñas y adolescentes, entre otros, así como con otros sectores, por ejemplo, educación, salud y nutrición.</a:t>
            </a:r>
          </a:p>
          <a:p>
            <a:pPr marL="0" marR="0" lvl="0" indent="0" algn="l" rtl="0">
              <a:lnSpc>
                <a:spcPct val="100000"/>
              </a:lnSpc>
              <a:spcBef>
                <a:spcPts val="0"/>
              </a:spcBef>
              <a:spcAft>
                <a:spcPts val="0"/>
              </a:spcAft>
              <a:buClr>
                <a:srgbClr val="000000"/>
              </a:buClr>
              <a:buSzPts val="1800"/>
              <a:buFont typeface="Arial"/>
              <a:buNone/>
            </a:pPr>
            <a:endParaRPr dirty="0">
              <a:latin typeface="Calibri" panose="020F0502020204030204" pitchFamily="34" charset="0"/>
              <a:cs typeface="Calibri" panose="020F0502020204030204" pitchFamily="34" charset="0"/>
            </a:endParaRPr>
          </a:p>
        </p:txBody>
      </p:sp>
      <p:sp>
        <p:nvSpPr>
          <p:cNvPr id="339" name="Google Shape;339;p62"/>
          <p:cNvSpPr txBox="1"/>
          <p:nvPr/>
        </p:nvSpPr>
        <p:spPr>
          <a:xfrm>
            <a:off x="2778673" y="3846252"/>
            <a:ext cx="3125972" cy="196973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s-ES" sz="1800" dirty="0">
                <a:latin typeface="Calibri" panose="020F0502020204030204" pitchFamily="34" charset="0"/>
                <a:ea typeface="Calibri" panose="020F0502020204030204" pitchFamily="34" charset="0"/>
                <a:cs typeface="Calibri" panose="020F0502020204030204" pitchFamily="34" charset="0"/>
              </a:rPr>
              <a:t>Las autoridades designadas, así como los trabajadores sociales o voluntarios de organizaciones no gubernamentales (ONG), pueden llevar a cabo las labores de monitoreo</a:t>
            </a:r>
          </a:p>
          <a:p>
            <a:pPr marL="0" marR="0" lvl="0" indent="0" algn="l" rtl="0">
              <a:lnSpc>
                <a:spcPct val="100000"/>
              </a:lnSpc>
              <a:spcBef>
                <a:spcPts val="0"/>
              </a:spcBef>
              <a:spcAft>
                <a:spcPts val="0"/>
              </a:spcAft>
              <a:buClr>
                <a:srgbClr val="000000"/>
              </a:buClr>
              <a:buSzPts val="1800"/>
              <a:buFont typeface="Arial"/>
              <a:buNone/>
            </a:pPr>
            <a:endParaRPr dirty="0">
              <a:latin typeface="Calibri" panose="020F0502020204030204" pitchFamily="34" charset="0"/>
              <a:cs typeface="Calibri" panose="020F0502020204030204" pitchFamily="34" charset="0"/>
            </a:endParaRPr>
          </a:p>
        </p:txBody>
      </p:sp>
      <p:grpSp>
        <p:nvGrpSpPr>
          <p:cNvPr id="340" name="Google Shape;340;p62"/>
          <p:cNvGrpSpPr/>
          <p:nvPr/>
        </p:nvGrpSpPr>
        <p:grpSpPr>
          <a:xfrm>
            <a:off x="1721531" y="4264918"/>
            <a:ext cx="393748" cy="1270000"/>
            <a:chOff x="4045581" y="1684320"/>
            <a:chExt cx="350098" cy="1129211"/>
          </a:xfrm>
        </p:grpSpPr>
        <p:sp>
          <p:nvSpPr>
            <p:cNvPr id="341" name="Google Shape;341;p62"/>
            <p:cNvSpPr/>
            <p:nvPr/>
          </p:nvSpPr>
          <p:spPr>
            <a:xfrm>
              <a:off x="4045581" y="2069359"/>
              <a:ext cx="350098" cy="744172"/>
            </a:xfrm>
            <a:prstGeom prst="round2SameRect">
              <a:avLst>
                <a:gd name="adj1" fmla="val 500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42" name="Google Shape;342;p62"/>
            <p:cNvSpPr/>
            <p:nvPr/>
          </p:nvSpPr>
          <p:spPr>
            <a:xfrm>
              <a:off x="4064379" y="1684320"/>
              <a:ext cx="328890" cy="328891"/>
            </a:xfrm>
            <a:prstGeom prst="ellipse">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343" name="Google Shape;343;p62"/>
          <p:cNvGrpSpPr/>
          <p:nvPr/>
        </p:nvGrpSpPr>
        <p:grpSpPr>
          <a:xfrm>
            <a:off x="1015240" y="3996299"/>
            <a:ext cx="564296" cy="1270000"/>
            <a:chOff x="3000654" y="1516217"/>
            <a:chExt cx="245039" cy="551483"/>
          </a:xfrm>
        </p:grpSpPr>
        <p:grpSp>
          <p:nvGrpSpPr>
            <p:cNvPr id="344" name="Google Shape;344;p62"/>
            <p:cNvGrpSpPr/>
            <p:nvPr/>
          </p:nvGrpSpPr>
          <p:grpSpPr>
            <a:xfrm>
              <a:off x="3036509" y="1516217"/>
              <a:ext cx="172158" cy="551483"/>
              <a:chOff x="4043172" y="1684320"/>
              <a:chExt cx="352508" cy="1129211"/>
            </a:xfrm>
          </p:grpSpPr>
          <p:sp>
            <p:nvSpPr>
              <p:cNvPr id="345" name="Google Shape;345;p62"/>
              <p:cNvSpPr/>
              <p:nvPr/>
            </p:nvSpPr>
            <p:spPr>
              <a:xfrm>
                <a:off x="4045582" y="2069359"/>
                <a:ext cx="350098" cy="744172"/>
              </a:xfrm>
              <a:prstGeom prst="round2SameRect">
                <a:avLst>
                  <a:gd name="adj1" fmla="val 500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46" name="Google Shape;346;p62"/>
              <p:cNvSpPr/>
              <p:nvPr/>
            </p:nvSpPr>
            <p:spPr>
              <a:xfrm>
                <a:off x="4043172" y="1684320"/>
                <a:ext cx="328891" cy="328891"/>
              </a:xfrm>
              <a:prstGeom prst="ellipse">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
          <p:nvSpPr>
            <p:cNvPr id="347" name="Google Shape;347;p62"/>
            <p:cNvSpPr/>
            <p:nvPr/>
          </p:nvSpPr>
          <p:spPr>
            <a:xfrm rot="10800000">
              <a:off x="3000654" y="1805724"/>
              <a:ext cx="245039" cy="261975"/>
            </a:xfrm>
            <a:prstGeom prst="flowChartManualOperation">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348" name="Google Shape;348;p62"/>
          <p:cNvGrpSpPr/>
          <p:nvPr/>
        </p:nvGrpSpPr>
        <p:grpSpPr>
          <a:xfrm>
            <a:off x="6167554" y="4115186"/>
            <a:ext cx="1791026" cy="1344384"/>
            <a:chOff x="6275214" y="4115186"/>
            <a:chExt cx="1791026" cy="1344384"/>
          </a:xfrm>
        </p:grpSpPr>
        <p:grpSp>
          <p:nvGrpSpPr>
            <p:cNvPr id="349" name="Google Shape;349;p62"/>
            <p:cNvGrpSpPr/>
            <p:nvPr/>
          </p:nvGrpSpPr>
          <p:grpSpPr>
            <a:xfrm>
              <a:off x="6643518" y="4334860"/>
              <a:ext cx="254176" cy="819822"/>
              <a:chOff x="4045581" y="1684320"/>
              <a:chExt cx="350098" cy="1129211"/>
            </a:xfrm>
          </p:grpSpPr>
          <p:sp>
            <p:nvSpPr>
              <p:cNvPr id="350" name="Google Shape;350;p62"/>
              <p:cNvSpPr/>
              <p:nvPr/>
            </p:nvSpPr>
            <p:spPr>
              <a:xfrm>
                <a:off x="4045581" y="2069359"/>
                <a:ext cx="350098" cy="744172"/>
              </a:xfrm>
              <a:prstGeom prst="round2SameRect">
                <a:avLst>
                  <a:gd name="adj1" fmla="val 500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51" name="Google Shape;351;p62"/>
              <p:cNvSpPr/>
              <p:nvPr/>
            </p:nvSpPr>
            <p:spPr>
              <a:xfrm>
                <a:off x="4064379" y="1684320"/>
                <a:ext cx="328890" cy="328891"/>
              </a:xfrm>
              <a:prstGeom prst="ellipse">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352" name="Google Shape;352;p62"/>
            <p:cNvGrpSpPr/>
            <p:nvPr/>
          </p:nvGrpSpPr>
          <p:grpSpPr>
            <a:xfrm>
              <a:off x="7364981" y="4115186"/>
              <a:ext cx="364270" cy="819822"/>
              <a:chOff x="3000654" y="1516217"/>
              <a:chExt cx="245039" cy="551483"/>
            </a:xfrm>
          </p:grpSpPr>
          <p:grpSp>
            <p:nvGrpSpPr>
              <p:cNvPr id="353" name="Google Shape;353;p62"/>
              <p:cNvGrpSpPr/>
              <p:nvPr/>
            </p:nvGrpSpPr>
            <p:grpSpPr>
              <a:xfrm>
                <a:off x="3036509" y="1516217"/>
                <a:ext cx="172158" cy="551483"/>
                <a:chOff x="4043172" y="1684320"/>
                <a:chExt cx="352508" cy="1129211"/>
              </a:xfrm>
            </p:grpSpPr>
            <p:sp>
              <p:nvSpPr>
                <p:cNvPr id="354" name="Google Shape;354;p62"/>
                <p:cNvSpPr/>
                <p:nvPr/>
              </p:nvSpPr>
              <p:spPr>
                <a:xfrm>
                  <a:off x="4045582" y="2069359"/>
                  <a:ext cx="350098" cy="744172"/>
                </a:xfrm>
                <a:prstGeom prst="round2SameRect">
                  <a:avLst>
                    <a:gd name="adj1" fmla="val 500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55" name="Google Shape;355;p62"/>
                <p:cNvSpPr/>
                <p:nvPr/>
              </p:nvSpPr>
              <p:spPr>
                <a:xfrm>
                  <a:off x="4043172" y="1684320"/>
                  <a:ext cx="328891" cy="328891"/>
                </a:xfrm>
                <a:prstGeom prst="ellipse">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
            <p:nvSpPr>
              <p:cNvPr id="356" name="Google Shape;356;p62"/>
              <p:cNvSpPr/>
              <p:nvPr/>
            </p:nvSpPr>
            <p:spPr>
              <a:xfrm rot="10800000">
                <a:off x="3000654" y="1805724"/>
                <a:ext cx="245039" cy="261975"/>
              </a:xfrm>
              <a:prstGeom prst="flowChartManualOperation">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357" name="Google Shape;357;p62"/>
            <p:cNvGrpSpPr/>
            <p:nvPr/>
          </p:nvGrpSpPr>
          <p:grpSpPr>
            <a:xfrm>
              <a:off x="7011660" y="4551574"/>
              <a:ext cx="254176" cy="819822"/>
              <a:chOff x="4045581" y="1684320"/>
              <a:chExt cx="350098" cy="1129211"/>
            </a:xfrm>
          </p:grpSpPr>
          <p:sp>
            <p:nvSpPr>
              <p:cNvPr id="358" name="Google Shape;358;p62"/>
              <p:cNvSpPr/>
              <p:nvPr/>
            </p:nvSpPr>
            <p:spPr>
              <a:xfrm>
                <a:off x="4045581" y="2069359"/>
                <a:ext cx="350098" cy="744172"/>
              </a:xfrm>
              <a:prstGeom prst="round2SameRect">
                <a:avLst>
                  <a:gd name="adj1" fmla="val 500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59" name="Google Shape;359;p62"/>
              <p:cNvSpPr/>
              <p:nvPr/>
            </p:nvSpPr>
            <p:spPr>
              <a:xfrm>
                <a:off x="4064379" y="1684320"/>
                <a:ext cx="328890" cy="328891"/>
              </a:xfrm>
              <a:prstGeom prst="ellipse">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360" name="Google Shape;360;p62"/>
            <p:cNvGrpSpPr/>
            <p:nvPr/>
          </p:nvGrpSpPr>
          <p:grpSpPr>
            <a:xfrm>
              <a:off x="7812064" y="4508761"/>
              <a:ext cx="254176" cy="819822"/>
              <a:chOff x="4045581" y="1684320"/>
              <a:chExt cx="350098" cy="1129211"/>
            </a:xfrm>
          </p:grpSpPr>
          <p:sp>
            <p:nvSpPr>
              <p:cNvPr id="361" name="Google Shape;361;p62"/>
              <p:cNvSpPr/>
              <p:nvPr/>
            </p:nvSpPr>
            <p:spPr>
              <a:xfrm>
                <a:off x="4045581" y="2069359"/>
                <a:ext cx="350098" cy="744172"/>
              </a:xfrm>
              <a:prstGeom prst="round2SameRect">
                <a:avLst>
                  <a:gd name="adj1" fmla="val 500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62" name="Google Shape;362;p62"/>
              <p:cNvSpPr/>
              <p:nvPr/>
            </p:nvSpPr>
            <p:spPr>
              <a:xfrm>
                <a:off x="4064379" y="1684320"/>
                <a:ext cx="328890" cy="328891"/>
              </a:xfrm>
              <a:prstGeom prst="ellipse">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363" name="Google Shape;363;p62"/>
            <p:cNvGrpSpPr/>
            <p:nvPr/>
          </p:nvGrpSpPr>
          <p:grpSpPr>
            <a:xfrm>
              <a:off x="6275214" y="4639748"/>
              <a:ext cx="364270" cy="819822"/>
              <a:chOff x="3000654" y="1516217"/>
              <a:chExt cx="245039" cy="551483"/>
            </a:xfrm>
          </p:grpSpPr>
          <p:grpSp>
            <p:nvGrpSpPr>
              <p:cNvPr id="364" name="Google Shape;364;p62"/>
              <p:cNvGrpSpPr/>
              <p:nvPr/>
            </p:nvGrpSpPr>
            <p:grpSpPr>
              <a:xfrm>
                <a:off x="3036509" y="1516217"/>
                <a:ext cx="172158" cy="551483"/>
                <a:chOff x="4043172" y="1684320"/>
                <a:chExt cx="352508" cy="1129211"/>
              </a:xfrm>
            </p:grpSpPr>
            <p:sp>
              <p:nvSpPr>
                <p:cNvPr id="365" name="Google Shape;365;p62"/>
                <p:cNvSpPr/>
                <p:nvPr/>
              </p:nvSpPr>
              <p:spPr>
                <a:xfrm>
                  <a:off x="4045582" y="2069359"/>
                  <a:ext cx="350098" cy="744172"/>
                </a:xfrm>
                <a:prstGeom prst="round2SameRect">
                  <a:avLst>
                    <a:gd name="adj1" fmla="val 500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66" name="Google Shape;366;p62"/>
                <p:cNvSpPr/>
                <p:nvPr/>
              </p:nvSpPr>
              <p:spPr>
                <a:xfrm>
                  <a:off x="4043172" y="1684320"/>
                  <a:ext cx="328891" cy="328891"/>
                </a:xfrm>
                <a:prstGeom prst="ellipse">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
            <p:nvSpPr>
              <p:cNvPr id="367" name="Google Shape;367;p62"/>
              <p:cNvSpPr/>
              <p:nvPr/>
            </p:nvSpPr>
            <p:spPr>
              <a:xfrm rot="10800000">
                <a:off x="3000654" y="1805724"/>
                <a:ext cx="245039" cy="261975"/>
              </a:xfrm>
              <a:prstGeom prst="flowChartManualOperation">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grpSp>
        <p:nvGrpSpPr>
          <p:cNvPr id="368" name="Google Shape;368;p62"/>
          <p:cNvGrpSpPr/>
          <p:nvPr/>
        </p:nvGrpSpPr>
        <p:grpSpPr>
          <a:xfrm>
            <a:off x="894825" y="2025840"/>
            <a:ext cx="1353641" cy="1038296"/>
            <a:chOff x="894825" y="1893627"/>
            <a:chExt cx="1493444" cy="1145530"/>
          </a:xfrm>
        </p:grpSpPr>
        <p:sp>
          <p:nvSpPr>
            <p:cNvPr id="369" name="Google Shape;369;p62"/>
            <p:cNvSpPr/>
            <p:nvPr/>
          </p:nvSpPr>
          <p:spPr>
            <a:xfrm>
              <a:off x="894825" y="1893627"/>
              <a:ext cx="1493444" cy="1135903"/>
            </a:xfrm>
            <a:prstGeom prst="rect">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70" name="Google Shape;370;p62"/>
            <p:cNvSpPr/>
            <p:nvPr/>
          </p:nvSpPr>
          <p:spPr>
            <a:xfrm>
              <a:off x="1026705" y="2071696"/>
              <a:ext cx="317602" cy="31760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71" name="Google Shape;371;p62"/>
            <p:cNvSpPr/>
            <p:nvPr/>
          </p:nvSpPr>
          <p:spPr>
            <a:xfrm>
              <a:off x="1477162" y="2071696"/>
              <a:ext cx="317602" cy="31760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72" name="Google Shape;372;p62"/>
            <p:cNvSpPr/>
            <p:nvPr/>
          </p:nvSpPr>
          <p:spPr>
            <a:xfrm>
              <a:off x="1923753" y="2071696"/>
              <a:ext cx="317602" cy="31760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73" name="Google Shape;373;p62"/>
            <p:cNvSpPr/>
            <p:nvPr/>
          </p:nvSpPr>
          <p:spPr>
            <a:xfrm>
              <a:off x="1485311" y="2593082"/>
              <a:ext cx="312472" cy="4460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
        <p:nvSpPr>
          <p:cNvPr id="374" name="Google Shape;374;p62"/>
          <p:cNvSpPr txBox="1"/>
          <p:nvPr/>
        </p:nvSpPr>
        <p:spPr>
          <a:xfrm>
            <a:off x="9274650" y="5868550"/>
            <a:ext cx="2959500" cy="37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chemeClr val="tx1"/>
                </a:solidFill>
                <a:latin typeface="Calibri" panose="020F0502020204030204" pitchFamily="34" charset="0"/>
                <a:ea typeface="Helvetica Neue"/>
                <a:cs typeface="Calibri" panose="020F0502020204030204" pitchFamily="34" charset="0"/>
                <a:sym typeface="Helvetica Neue"/>
              </a:rPr>
              <a:t>Source: ACE tool 59, module 11</a:t>
            </a:r>
            <a:endParaRPr dirty="0">
              <a:solidFill>
                <a:schemeClr val="tx1"/>
              </a:solidFill>
              <a:latin typeface="Calibri" panose="020F0502020204030204" pitchFamily="34" charset="0"/>
              <a:ea typeface="Helvetica Neue"/>
              <a:cs typeface="Calibri" panose="020F0502020204030204" pitchFamily="34" charset="0"/>
              <a:sym typeface="Helvetica Neue"/>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63"/>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s-ES" dirty="0"/>
              <a:t>Cómo llevar a cabo las visitas de monitoreo</a:t>
            </a:r>
            <a:r>
              <a:rPr lang="en-US" dirty="0"/>
              <a:t>?</a:t>
            </a:r>
            <a:endParaRPr dirty="0"/>
          </a:p>
        </p:txBody>
      </p:sp>
      <p:sp>
        <p:nvSpPr>
          <p:cNvPr id="381" name="Google Shape;381;p63"/>
          <p:cNvSpPr/>
          <p:nvPr/>
        </p:nvSpPr>
        <p:spPr>
          <a:xfrm rot="-3238909">
            <a:off x="5043246" y="1585656"/>
            <a:ext cx="334720" cy="170347"/>
          </a:xfrm>
          <a:prstGeom prst="corner">
            <a:avLst>
              <a:gd name="adj1" fmla="val 42208"/>
              <a:gd name="adj2" fmla="val 4335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382" name="Google Shape;382;p63"/>
          <p:cNvGrpSpPr/>
          <p:nvPr/>
        </p:nvGrpSpPr>
        <p:grpSpPr>
          <a:xfrm>
            <a:off x="1623106" y="1900686"/>
            <a:ext cx="2044679" cy="3349351"/>
            <a:chOff x="5048580" y="1330093"/>
            <a:chExt cx="665593" cy="1090296"/>
          </a:xfrm>
        </p:grpSpPr>
        <p:grpSp>
          <p:nvGrpSpPr>
            <p:cNvPr id="383" name="Google Shape;383;p63"/>
            <p:cNvGrpSpPr/>
            <p:nvPr/>
          </p:nvGrpSpPr>
          <p:grpSpPr>
            <a:xfrm>
              <a:off x="5143825" y="1800822"/>
              <a:ext cx="316044" cy="323250"/>
              <a:chOff x="2954263" y="1775178"/>
              <a:chExt cx="316044" cy="323250"/>
            </a:xfrm>
          </p:grpSpPr>
          <p:sp>
            <p:nvSpPr>
              <p:cNvPr id="384" name="Google Shape;384;p63"/>
              <p:cNvSpPr/>
              <p:nvPr/>
            </p:nvSpPr>
            <p:spPr>
              <a:xfrm rot="-8740439">
                <a:off x="3108478" y="1782471"/>
                <a:ext cx="101566" cy="245105"/>
              </a:xfrm>
              <a:prstGeom prst="round2SameRect">
                <a:avLst>
                  <a:gd name="adj1" fmla="val 493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85" name="Google Shape;385;p63"/>
              <p:cNvSpPr/>
              <p:nvPr/>
            </p:nvSpPr>
            <p:spPr>
              <a:xfrm rot="-7498798">
                <a:off x="3000569" y="1926295"/>
                <a:ext cx="101566" cy="165924"/>
              </a:xfrm>
              <a:prstGeom prst="round2SameRect">
                <a:avLst>
                  <a:gd name="adj1" fmla="val 493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
          <p:nvSpPr>
            <p:cNvPr id="386" name="Google Shape;386;p63"/>
            <p:cNvSpPr/>
            <p:nvPr/>
          </p:nvSpPr>
          <p:spPr>
            <a:xfrm rot="-1094684">
              <a:off x="5102983" y="1656859"/>
              <a:ext cx="45719" cy="354879"/>
            </a:xfrm>
            <a:prstGeom prst="rect">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87" name="Google Shape;387;p63"/>
            <p:cNvSpPr/>
            <p:nvPr/>
          </p:nvSpPr>
          <p:spPr>
            <a:xfrm rot="-5064055">
              <a:off x="5265161" y="1680146"/>
              <a:ext cx="101003" cy="279895"/>
            </a:xfrm>
            <a:prstGeom prst="round2SameRect">
              <a:avLst>
                <a:gd name="adj1" fmla="val 493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388" name="Google Shape;388;p63"/>
            <p:cNvCxnSpPr/>
            <p:nvPr/>
          </p:nvCxnSpPr>
          <p:spPr>
            <a:xfrm flipH="1">
              <a:off x="5175388" y="1694718"/>
              <a:ext cx="74812" cy="109302"/>
            </a:xfrm>
            <a:prstGeom prst="straightConnector1">
              <a:avLst/>
            </a:prstGeom>
            <a:noFill/>
            <a:ln w="28575" cap="flat" cmpd="sng">
              <a:solidFill>
                <a:srgbClr val="026593"/>
              </a:solidFill>
              <a:prstDash val="solid"/>
              <a:round/>
              <a:headEnd type="none" w="sm" len="sm"/>
              <a:tailEnd type="none" w="sm" len="sm"/>
            </a:ln>
          </p:spPr>
        </p:cxnSp>
        <p:grpSp>
          <p:nvGrpSpPr>
            <p:cNvPr id="389" name="Google Shape;389;p63"/>
            <p:cNvGrpSpPr/>
            <p:nvPr/>
          </p:nvGrpSpPr>
          <p:grpSpPr>
            <a:xfrm>
              <a:off x="5274909" y="1330093"/>
              <a:ext cx="439264" cy="1090296"/>
              <a:chOff x="4152776" y="1302447"/>
              <a:chExt cx="365595" cy="907443"/>
            </a:xfrm>
          </p:grpSpPr>
          <p:sp>
            <p:nvSpPr>
              <p:cNvPr id="390" name="Google Shape;390;p63"/>
              <p:cNvSpPr/>
              <p:nvPr/>
            </p:nvSpPr>
            <p:spPr>
              <a:xfrm rot="10800000">
                <a:off x="4152776" y="1702969"/>
                <a:ext cx="365595" cy="506921"/>
              </a:xfrm>
              <a:prstGeom prst="flowChartManualOperation">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91" name="Google Shape;391;p63"/>
              <p:cNvSpPr/>
              <p:nvPr/>
            </p:nvSpPr>
            <p:spPr>
              <a:xfrm>
                <a:off x="4202705" y="1618460"/>
                <a:ext cx="266665" cy="584840"/>
              </a:xfrm>
              <a:prstGeom prst="round2SameRect">
                <a:avLst>
                  <a:gd name="adj1" fmla="val 50000"/>
                  <a:gd name="adj2" fmla="val 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92" name="Google Shape;392;p63"/>
              <p:cNvSpPr/>
              <p:nvPr/>
            </p:nvSpPr>
            <p:spPr>
              <a:xfrm>
                <a:off x="4200727" y="1302447"/>
                <a:ext cx="269696" cy="269696"/>
              </a:xfrm>
              <a:prstGeom prst="ellipse">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sp>
        <p:nvSpPr>
          <p:cNvPr id="393" name="Google Shape;393;p63"/>
          <p:cNvSpPr/>
          <p:nvPr/>
        </p:nvSpPr>
        <p:spPr>
          <a:xfrm rot="-3238909">
            <a:off x="5043246" y="2452453"/>
            <a:ext cx="334720" cy="170347"/>
          </a:xfrm>
          <a:prstGeom prst="corner">
            <a:avLst>
              <a:gd name="adj1" fmla="val 42208"/>
              <a:gd name="adj2" fmla="val 4335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94" name="Google Shape;394;p63"/>
          <p:cNvSpPr txBox="1"/>
          <p:nvPr/>
        </p:nvSpPr>
        <p:spPr>
          <a:xfrm>
            <a:off x="5611201" y="1432490"/>
            <a:ext cx="5143199" cy="4524275"/>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lt1"/>
              </a:buClr>
              <a:buSzPts val="2400"/>
              <a:buFont typeface="Calibri"/>
              <a:buNone/>
            </a:pPr>
            <a:r>
              <a:rPr lang="es-ES" sz="2000" b="0" i="0" u="none" strike="noStrike" cap="none" dirty="0">
                <a:solidFill>
                  <a:schemeClr val="dk1"/>
                </a:solidFill>
                <a:latin typeface="Calibri" panose="020F0502020204030204" pitchFamily="34" charset="0"/>
                <a:cs typeface="Calibri" panose="020F0502020204030204" pitchFamily="34" charset="0"/>
                <a:sym typeface="Arial"/>
              </a:rPr>
              <a:t>Realizar visitas no anunciadas de forma periódica, además de las visitas planificadas</a:t>
            </a:r>
          </a:p>
          <a:p>
            <a:pPr marL="0" marR="0" lvl="0" indent="0" algn="l" rtl="0">
              <a:lnSpc>
                <a:spcPct val="90000"/>
              </a:lnSpc>
              <a:spcBef>
                <a:spcPts val="0"/>
              </a:spcBef>
              <a:spcAft>
                <a:spcPts val="0"/>
              </a:spcAft>
              <a:buClr>
                <a:schemeClr val="lt1"/>
              </a:buClr>
              <a:buSzPts val="2400"/>
              <a:buFont typeface="Calibri"/>
              <a:buNone/>
            </a:pPr>
            <a:endParaRPr lang="es-ES" sz="2000" dirty="0">
              <a:solidFill>
                <a:schemeClr val="dk1"/>
              </a:solidFill>
              <a:latin typeface="Calibri" panose="020F0502020204030204" pitchFamily="34" charset="0"/>
              <a:cs typeface="Calibri" panose="020F0502020204030204" pitchFamily="34" charset="0"/>
            </a:endParaRPr>
          </a:p>
          <a:p>
            <a:pPr marL="0" marR="0" lvl="0" indent="0" algn="l" rtl="0">
              <a:lnSpc>
                <a:spcPct val="90000"/>
              </a:lnSpc>
              <a:spcBef>
                <a:spcPts val="0"/>
              </a:spcBef>
              <a:spcAft>
                <a:spcPts val="0"/>
              </a:spcAft>
              <a:buClr>
                <a:schemeClr val="lt1"/>
              </a:buClr>
              <a:buSzPts val="2400"/>
              <a:buFont typeface="Calibri"/>
              <a:buNone/>
            </a:pPr>
            <a:r>
              <a:rPr lang="es-ES" sz="2000" b="0" i="0" u="none" strike="noStrike" cap="none" dirty="0">
                <a:solidFill>
                  <a:schemeClr val="dk1"/>
                </a:solidFill>
                <a:latin typeface="Calibri" panose="020F0502020204030204" pitchFamily="34" charset="0"/>
                <a:cs typeface="Calibri" panose="020F0502020204030204" pitchFamily="34" charset="0"/>
                <a:sym typeface="Arial"/>
              </a:rPr>
              <a:t>Entrevistarse con cada niño o niña a solas y en un lugar privado, al menos durante una parte de cada visita</a:t>
            </a:r>
          </a:p>
          <a:p>
            <a:pPr marL="0" marR="0" lvl="0" indent="0" algn="l" rtl="0">
              <a:lnSpc>
                <a:spcPct val="90000"/>
              </a:lnSpc>
              <a:spcBef>
                <a:spcPts val="0"/>
              </a:spcBef>
              <a:spcAft>
                <a:spcPts val="0"/>
              </a:spcAft>
              <a:buClr>
                <a:schemeClr val="lt1"/>
              </a:buClr>
              <a:buSzPts val="2400"/>
              <a:buFont typeface="Calibri"/>
              <a:buNone/>
            </a:pPr>
            <a:endParaRPr lang="es-ES" sz="2000" dirty="0">
              <a:solidFill>
                <a:schemeClr val="dk1"/>
              </a:solidFill>
              <a:latin typeface="Calibri" panose="020F0502020204030204" pitchFamily="34" charset="0"/>
              <a:cs typeface="Calibri" panose="020F0502020204030204" pitchFamily="34" charset="0"/>
            </a:endParaRPr>
          </a:p>
          <a:p>
            <a:pPr marL="0" marR="0" lvl="0" indent="0" algn="l" rtl="0">
              <a:lnSpc>
                <a:spcPct val="90000"/>
              </a:lnSpc>
              <a:spcBef>
                <a:spcPts val="0"/>
              </a:spcBef>
              <a:spcAft>
                <a:spcPts val="0"/>
              </a:spcAft>
              <a:buClr>
                <a:schemeClr val="lt1"/>
              </a:buClr>
              <a:buSzPts val="2400"/>
              <a:buFont typeface="Calibri"/>
              <a:buNone/>
            </a:pPr>
            <a:r>
              <a:rPr lang="es-ES" sz="2000" b="0" i="0" u="none" strike="noStrike" cap="none" dirty="0">
                <a:solidFill>
                  <a:schemeClr val="dk1"/>
                </a:solidFill>
                <a:latin typeface="Calibri" panose="020F0502020204030204" pitchFamily="34" charset="0"/>
                <a:cs typeface="Calibri" panose="020F0502020204030204" pitchFamily="34" charset="0"/>
                <a:sym typeface="Arial"/>
              </a:rPr>
              <a:t>Dedicar tiempo suficiente para observar al niño o la niña y sus interacciones</a:t>
            </a:r>
          </a:p>
          <a:p>
            <a:pPr marL="0" marR="0" lvl="0" indent="0" algn="l" rtl="0">
              <a:lnSpc>
                <a:spcPct val="90000"/>
              </a:lnSpc>
              <a:spcBef>
                <a:spcPts val="0"/>
              </a:spcBef>
              <a:spcAft>
                <a:spcPts val="0"/>
              </a:spcAft>
              <a:buClr>
                <a:schemeClr val="lt1"/>
              </a:buClr>
              <a:buSzPts val="2400"/>
              <a:buFont typeface="Calibri"/>
              <a:buNone/>
            </a:pPr>
            <a:endParaRPr lang="es-ES" sz="2000" dirty="0">
              <a:solidFill>
                <a:schemeClr val="dk1"/>
              </a:solidFill>
              <a:latin typeface="Calibri" panose="020F0502020204030204" pitchFamily="34" charset="0"/>
              <a:cs typeface="Calibri" panose="020F0502020204030204" pitchFamily="34" charset="0"/>
            </a:endParaRPr>
          </a:p>
          <a:p>
            <a:pPr marL="0" marR="0" lvl="0" indent="0" algn="l" rtl="0">
              <a:lnSpc>
                <a:spcPct val="90000"/>
              </a:lnSpc>
              <a:spcBef>
                <a:spcPts val="0"/>
              </a:spcBef>
              <a:spcAft>
                <a:spcPts val="0"/>
              </a:spcAft>
              <a:buClr>
                <a:schemeClr val="lt1"/>
              </a:buClr>
              <a:buSzPts val="2400"/>
              <a:buFont typeface="Calibri"/>
              <a:buNone/>
            </a:pPr>
            <a:r>
              <a:rPr lang="es-ES" sz="2000" b="0" i="0" u="none" strike="noStrike" cap="none" dirty="0">
                <a:solidFill>
                  <a:schemeClr val="dk1"/>
                </a:solidFill>
                <a:latin typeface="Calibri" panose="020F0502020204030204" pitchFamily="34" charset="0"/>
                <a:cs typeface="Calibri" panose="020F0502020204030204" pitchFamily="34" charset="0"/>
                <a:sym typeface="Arial"/>
              </a:rPr>
              <a:t>Atender de inmediato las preocupaciones urgentes, de conformidad con los procedimientos previamente acordados</a:t>
            </a:r>
          </a:p>
          <a:p>
            <a:pPr marL="0" marR="0" lvl="0" indent="0" algn="l" rtl="0">
              <a:lnSpc>
                <a:spcPct val="90000"/>
              </a:lnSpc>
              <a:spcBef>
                <a:spcPts val="0"/>
              </a:spcBef>
              <a:spcAft>
                <a:spcPts val="0"/>
              </a:spcAft>
              <a:buClr>
                <a:schemeClr val="lt1"/>
              </a:buClr>
              <a:buSzPts val="2400"/>
              <a:buFont typeface="Calibri"/>
              <a:buNone/>
            </a:pPr>
            <a:endParaRPr lang="es-ES" sz="2000" dirty="0">
              <a:solidFill>
                <a:schemeClr val="dk1"/>
              </a:solidFill>
              <a:latin typeface="Calibri" panose="020F0502020204030204" pitchFamily="34" charset="0"/>
              <a:cs typeface="Calibri" panose="020F0502020204030204" pitchFamily="34" charset="0"/>
            </a:endParaRPr>
          </a:p>
          <a:p>
            <a:pPr marL="0" marR="0" lvl="0" indent="0" algn="l" rtl="0">
              <a:lnSpc>
                <a:spcPct val="90000"/>
              </a:lnSpc>
              <a:spcBef>
                <a:spcPts val="0"/>
              </a:spcBef>
              <a:spcAft>
                <a:spcPts val="0"/>
              </a:spcAft>
              <a:buClr>
                <a:schemeClr val="lt1"/>
              </a:buClr>
              <a:buSzPts val="2400"/>
              <a:buFont typeface="Calibri"/>
              <a:buNone/>
            </a:pPr>
            <a:r>
              <a:rPr lang="es-ES" sz="2000" b="0" i="0" u="none" strike="noStrike" cap="none" dirty="0">
                <a:solidFill>
                  <a:schemeClr val="dk1"/>
                </a:solidFill>
                <a:latin typeface="Calibri" panose="020F0502020204030204" pitchFamily="34" charset="0"/>
                <a:cs typeface="Calibri" panose="020F0502020204030204" pitchFamily="34" charset="0"/>
                <a:sym typeface="Arial"/>
              </a:rPr>
              <a:t>Documentar cada visita en el expediente del caso del niño o la niña.</a:t>
            </a:r>
            <a:endParaRPr dirty="0">
              <a:latin typeface="Calibri" panose="020F0502020204030204" pitchFamily="34" charset="0"/>
              <a:cs typeface="Calibri" panose="020F0502020204030204" pitchFamily="34" charset="0"/>
            </a:endParaRPr>
          </a:p>
        </p:txBody>
      </p:sp>
      <p:sp>
        <p:nvSpPr>
          <p:cNvPr id="395" name="Google Shape;395;p63"/>
          <p:cNvSpPr/>
          <p:nvPr/>
        </p:nvSpPr>
        <p:spPr>
          <a:xfrm rot="-3238909">
            <a:off x="5043246" y="3506228"/>
            <a:ext cx="334720" cy="170347"/>
          </a:xfrm>
          <a:prstGeom prst="corner">
            <a:avLst>
              <a:gd name="adj1" fmla="val 42208"/>
              <a:gd name="adj2" fmla="val 4335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96" name="Google Shape;396;p63"/>
          <p:cNvSpPr/>
          <p:nvPr/>
        </p:nvSpPr>
        <p:spPr>
          <a:xfrm rot="-3238909">
            <a:off x="5043245" y="4414797"/>
            <a:ext cx="334720" cy="170347"/>
          </a:xfrm>
          <a:prstGeom prst="corner">
            <a:avLst>
              <a:gd name="adj1" fmla="val 42208"/>
              <a:gd name="adj2" fmla="val 4335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97" name="Google Shape;397;p63"/>
          <p:cNvSpPr/>
          <p:nvPr/>
        </p:nvSpPr>
        <p:spPr>
          <a:xfrm rot="-3238909">
            <a:off x="5043246" y="5346550"/>
            <a:ext cx="334720" cy="170347"/>
          </a:xfrm>
          <a:prstGeom prst="corner">
            <a:avLst>
              <a:gd name="adj1" fmla="val 42208"/>
              <a:gd name="adj2" fmla="val 4335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98" name="Google Shape;398;p63"/>
          <p:cNvSpPr txBox="1"/>
          <p:nvPr/>
        </p:nvSpPr>
        <p:spPr>
          <a:xfrm>
            <a:off x="9274650" y="5868550"/>
            <a:ext cx="2959500" cy="37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latin typeface="Helvetica Neue"/>
                <a:ea typeface="Helvetica Neue"/>
                <a:cs typeface="Helvetica Neue"/>
                <a:sym typeface="Helvetica Neue"/>
              </a:rPr>
              <a:t>Source: ACE tool 59, module 11</a:t>
            </a:r>
            <a:endParaRPr>
              <a:latin typeface="Helvetica Neue"/>
              <a:ea typeface="Helvetica Neue"/>
              <a:cs typeface="Helvetica Neue"/>
              <a:sym typeface="Helvetica Neue"/>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22"/>
          <p:cNvSpPr/>
          <p:nvPr/>
        </p:nvSpPr>
        <p:spPr>
          <a:xfrm>
            <a:off x="486928" y="725061"/>
            <a:ext cx="10444161" cy="5639965"/>
          </a:xfrm>
          <a:prstGeom prst="rect">
            <a:avLst/>
          </a:prstGeom>
          <a:noFill/>
          <a:ln>
            <a:noFill/>
          </a:ln>
        </p:spPr>
        <p:txBody>
          <a:bodyPr spcFirstLastPara="1" wrap="square" lIns="91425" tIns="45700" rIns="91425" bIns="45700" anchor="t" anchorCtr="0">
            <a:spAutoFit/>
          </a:bodyPr>
          <a:lstStyle/>
          <a:p>
            <a:pPr>
              <a:buNone/>
            </a:pPr>
            <a:r>
              <a:rPr lang="es-ES" sz="2400" b="1" dirty="0">
                <a:solidFill>
                  <a:srgbClr val="8E4275"/>
                </a:solidFill>
                <a:latin typeface="Helvetica Neue" panose="020B0604020202020204" charset="0"/>
              </a:rPr>
              <a:t>Actividad 2 – Mitigación de Riesgos en el Apoyo al Cuidado Residencial</a:t>
            </a:r>
            <a:endParaRPr lang="es-ES" sz="2400" dirty="0">
              <a:solidFill>
                <a:srgbClr val="8E4275"/>
              </a:solidFill>
              <a:latin typeface="Helvetica Neue" panose="020B0604020202020204" charset="0"/>
            </a:endParaRPr>
          </a:p>
          <a:p>
            <a:pPr>
              <a:buNone/>
            </a:pPr>
            <a:endParaRPr sz="2400" b="1" i="0" u="none" strike="noStrike" cap="none" dirty="0">
              <a:solidFill>
                <a:srgbClr val="97467D"/>
              </a:solidFill>
              <a:latin typeface="Helvetica Neue"/>
              <a:ea typeface="Helvetica Neue"/>
              <a:cs typeface="Helvetica Neue"/>
              <a:sym typeface="Helvetica Neue"/>
            </a:endParaRPr>
          </a:p>
          <a:p>
            <a:pPr marL="0" marR="0" lvl="0" indent="0" algn="l" rtl="0">
              <a:lnSpc>
                <a:spcPct val="150000"/>
              </a:lnSpc>
              <a:spcBef>
                <a:spcPts val="0"/>
              </a:spcBef>
              <a:spcAft>
                <a:spcPts val="0"/>
              </a:spcAft>
              <a:buClr>
                <a:srgbClr val="000000"/>
              </a:buClr>
              <a:buSzPts val="1500"/>
              <a:buFont typeface="Arial"/>
              <a:buNone/>
            </a:pPr>
            <a:r>
              <a:rPr lang="es-ES" sz="1500" b="0" i="1"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Un proveedor de cuidado residencial solicita con carácter de urgencia suministros para los niños, niñas y adolescentes bajo su responsabilidad, incluidos agua, alimentos básicos, artículos no alimentarios y alimentos para lactantes. No puede acceder a dichos suministros debido a la interrupción y las limitaciones en el transporte, y además ha admitido más niños desde el inicio de la emergencia. Organizaciones de otros sectores también han recibido solicitudes y piden orientaciones al grupo de NNA NAS (UASC)</a:t>
            </a:r>
            <a:r>
              <a:rPr lang="en-US" sz="1500" b="0" i="1"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 </a:t>
            </a:r>
            <a:endParaRPr dirty="0">
              <a:solidFill>
                <a:schemeClr val="tx1"/>
              </a:solidFill>
              <a:latin typeface="Calibri" panose="020F0502020204030204" pitchFamily="34" charset="0"/>
              <a:cs typeface="Calibri" panose="020F0502020204030204" pitchFamily="34" charset="0"/>
            </a:endParaRPr>
          </a:p>
          <a:p>
            <a:pPr marL="0" marR="0" lvl="0" indent="0" algn="l" rtl="0">
              <a:lnSpc>
                <a:spcPct val="150000"/>
              </a:lnSpc>
              <a:spcBef>
                <a:spcPts val="0"/>
              </a:spcBef>
              <a:spcAft>
                <a:spcPts val="0"/>
              </a:spcAft>
              <a:buClr>
                <a:srgbClr val="000000"/>
              </a:buClr>
              <a:buSzPts val="1500"/>
              <a:buFont typeface="Arial"/>
              <a:buNone/>
            </a:pPr>
            <a:endParaRPr sz="15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endParaRPr>
          </a:p>
          <a:p>
            <a:pPr marL="800100" marR="0" lvl="0" indent="-342900" algn="just" rtl="0">
              <a:lnSpc>
                <a:spcPct val="100000"/>
              </a:lnSpc>
              <a:spcBef>
                <a:spcPts val="0"/>
              </a:spcBef>
              <a:spcAft>
                <a:spcPts val="0"/>
              </a:spcAft>
              <a:buAutoNum type="arabicPeriod"/>
            </a:pPr>
            <a:r>
              <a:rPr lang="es-E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¿Cuáles son los riesgos de proporcionar, y de no proporcionar, apoyo al proveedor de cuidado residencial?</a:t>
            </a:r>
          </a:p>
          <a:p>
            <a:pPr marL="800100" marR="0" lvl="0" indent="-342900" algn="just" rtl="0">
              <a:lnSpc>
                <a:spcPct val="100000"/>
              </a:lnSpc>
              <a:spcBef>
                <a:spcPts val="0"/>
              </a:spcBef>
              <a:spcAft>
                <a:spcPts val="0"/>
              </a:spcAft>
              <a:buAutoNum type="arabicPeriod"/>
            </a:pPr>
            <a:endParaRPr lang="es-ES" sz="1800" dirty="0">
              <a:solidFill>
                <a:schemeClr val="tx1"/>
              </a:solidFill>
              <a:latin typeface="Calibri" panose="020F0502020204030204" pitchFamily="34" charset="0"/>
              <a:ea typeface="Helvetica Neue"/>
              <a:cs typeface="Calibri" panose="020F0502020204030204" pitchFamily="34" charset="0"/>
              <a:sym typeface="Helvetica Neue"/>
            </a:endParaRPr>
          </a:p>
          <a:p>
            <a:pPr marL="800100" marR="0" lvl="0" indent="-342900" algn="just" rtl="0">
              <a:lnSpc>
                <a:spcPct val="100000"/>
              </a:lnSpc>
              <a:spcBef>
                <a:spcPts val="0"/>
              </a:spcBef>
              <a:spcAft>
                <a:spcPts val="0"/>
              </a:spcAft>
              <a:buAutoNum type="arabicPeriod"/>
            </a:pPr>
            <a:r>
              <a:rPr lang="es-E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¿Existe algo que pueda hacerse para mitigar los riesgos asociados con la prestación de apoyo? ¿Con quién será necesario trabajar/coordinar al elaborar una respuesta?</a:t>
            </a:r>
            <a:r>
              <a:rPr lang="en-U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 </a:t>
            </a:r>
            <a:endParaRPr sz="20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endParaRPr>
          </a:p>
          <a:p>
            <a:pPr marL="0" marR="0" lvl="0" indent="0" algn="l" rtl="0">
              <a:lnSpc>
                <a:spcPct val="100000"/>
              </a:lnSpc>
              <a:spcBef>
                <a:spcPts val="0"/>
              </a:spcBef>
              <a:spcAft>
                <a:spcPts val="0"/>
              </a:spcAft>
              <a:buNone/>
            </a:pPr>
            <a:br>
              <a:rPr lang="en-US" sz="20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br>
            <a:r>
              <a:rPr lang="es-ES" sz="1800" b="1"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Tomen 10 </a:t>
            </a:r>
            <a:r>
              <a:rPr lang="es-E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minutos para elaborar una </a:t>
            </a:r>
            <a:r>
              <a:rPr lang="es-ES" sz="1800" b="1"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respuesta urgente</a:t>
            </a:r>
            <a:r>
              <a:rPr lang="es-E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 analicen las preguntas y desarrollen un plan de acción basado en las respuestas.</a:t>
            </a:r>
          </a:p>
          <a:p>
            <a:pPr marL="0" marR="0" lvl="0" indent="0" algn="l" rtl="0">
              <a:lnSpc>
                <a:spcPct val="100000"/>
              </a:lnSpc>
              <a:spcBef>
                <a:spcPts val="0"/>
              </a:spcBef>
              <a:spcAft>
                <a:spcPts val="0"/>
              </a:spcAft>
              <a:buNone/>
            </a:pPr>
            <a:endParaRPr lang="es-ES" sz="1800" dirty="0">
              <a:solidFill>
                <a:schemeClr val="tx1"/>
              </a:solidFill>
              <a:latin typeface="Calibri" panose="020F0502020204030204" pitchFamily="34" charset="0"/>
              <a:ea typeface="Helvetica Neue"/>
              <a:cs typeface="Calibri" panose="020F0502020204030204" pitchFamily="34" charset="0"/>
              <a:sym typeface="Helvetica Neue"/>
            </a:endParaRPr>
          </a:p>
          <a:p>
            <a:pPr marL="0" marR="0" lvl="0" indent="0" algn="l" rtl="0">
              <a:lnSpc>
                <a:spcPct val="100000"/>
              </a:lnSpc>
              <a:spcBef>
                <a:spcPts val="0"/>
              </a:spcBef>
              <a:spcAft>
                <a:spcPts val="0"/>
              </a:spcAft>
              <a:buNone/>
            </a:pPr>
            <a:r>
              <a:rPr lang="es-E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Utilicen la Herramienta 47 – </a:t>
            </a:r>
            <a:r>
              <a:rPr lang="es-ES" sz="1800" b="0" i="1"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Normas para el cuidado temporal </a:t>
            </a:r>
            <a:r>
              <a:rPr lang="es-E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para ayudarles a completar la actividad.</a:t>
            </a:r>
            <a:endParaRPr dirty="0">
              <a:solidFill>
                <a:schemeClr val="tx1"/>
              </a:solidFill>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None/>
            </a:pPr>
            <a:endParaRPr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endParaRPr>
          </a:p>
        </p:txBody>
      </p:sp>
      <p:pic>
        <p:nvPicPr>
          <p:cNvPr id="404" name="Google Shape;404;p22" descr="Document"/>
          <p:cNvPicPr preferRelativeResize="0"/>
          <p:nvPr/>
        </p:nvPicPr>
        <p:blipFill rotWithShape="1">
          <a:blip r:embed="rId3">
            <a:alphaModFix/>
          </a:blip>
          <a:srcRect/>
          <a:stretch/>
        </p:blipFill>
        <p:spPr>
          <a:xfrm>
            <a:off x="11013511" y="4512200"/>
            <a:ext cx="889437" cy="889437"/>
          </a:xfrm>
          <a:prstGeom prst="rect">
            <a:avLst/>
          </a:prstGeom>
          <a:noFill/>
          <a:ln>
            <a:noFill/>
          </a:ln>
        </p:spPr>
      </p:pic>
      <p:pic>
        <p:nvPicPr>
          <p:cNvPr id="405" name="Google Shape;405;p22"/>
          <p:cNvPicPr preferRelativeResize="0"/>
          <p:nvPr/>
        </p:nvPicPr>
        <p:blipFill rotWithShape="1">
          <a:blip r:embed="rId4">
            <a:alphaModFix/>
          </a:blip>
          <a:srcRect/>
          <a:stretch/>
        </p:blipFill>
        <p:spPr>
          <a:xfrm>
            <a:off x="9729263" y="-112734"/>
            <a:ext cx="2403652" cy="2548293"/>
          </a:xfrm>
          <a:prstGeom prst="rect">
            <a:avLst/>
          </a:prstGeom>
          <a:noFill/>
          <a:ln>
            <a:noFill/>
          </a:ln>
        </p:spPr>
      </p:pic>
      <p:pic>
        <p:nvPicPr>
          <p:cNvPr id="406" name="Google Shape;406;p22"/>
          <p:cNvPicPr preferRelativeResize="0"/>
          <p:nvPr/>
        </p:nvPicPr>
        <p:blipFill rotWithShape="1">
          <a:blip r:embed="rId5">
            <a:alphaModFix/>
          </a:blip>
          <a:srcRect/>
          <a:stretch/>
        </p:blipFill>
        <p:spPr>
          <a:xfrm>
            <a:off x="10931089" y="5672070"/>
            <a:ext cx="1054282" cy="89485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5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r>
              <a:rPr lang="es-ES_tradnl" sz="3600" dirty="0"/>
              <a:t>¿Qué entendemos por cuidado alternativo?</a:t>
            </a:r>
            <a:endParaRPr lang="es-ES_tradnl" dirty="0"/>
          </a:p>
        </p:txBody>
      </p:sp>
      <p:sp>
        <p:nvSpPr>
          <p:cNvPr id="221" name="Google Shape;221;p58"/>
          <p:cNvSpPr/>
          <p:nvPr/>
        </p:nvSpPr>
        <p:spPr>
          <a:xfrm>
            <a:off x="3975715" y="3154877"/>
            <a:ext cx="7479685" cy="761015"/>
          </a:xfrm>
          <a:prstGeom prst="roundRect">
            <a:avLst>
              <a:gd name="adj" fmla="val 0"/>
            </a:avLst>
          </a:prstGeom>
          <a:solidFill>
            <a:srgbClr val="C0EBFE"/>
          </a:solidFill>
          <a:ln>
            <a:noFill/>
          </a:ln>
        </p:spPr>
        <p:txBody>
          <a:bodyPr spcFirstLastPara="1" wrap="square" lIns="91425" tIns="45700" rIns="91425" bIns="45700" anchor="ctr" anchorCtr="0">
            <a:noAutofit/>
          </a:bodyPr>
          <a:lstStyle/>
          <a:p>
            <a:pPr marL="631825" lvl="0"/>
            <a:r>
              <a:rPr lang="es-ES_tradnl" sz="2000" dirty="0">
                <a:latin typeface="Calibri" panose="020F0502020204030204" pitchFamily="34" charset="0"/>
                <a:ea typeface="Calibri" panose="020F0502020204030204" pitchFamily="34" charset="0"/>
                <a:cs typeface="Calibri" panose="020F0502020204030204" pitchFamily="34" charset="0"/>
              </a:rPr>
              <a:t>El </a:t>
            </a:r>
            <a:r>
              <a:rPr lang="es-ES_tradnl" sz="2000" b="1" dirty="0">
                <a:latin typeface="Calibri" panose="020F0502020204030204" pitchFamily="34" charset="0"/>
                <a:ea typeface="Calibri" panose="020F0502020204030204" pitchFamily="34" charset="0"/>
                <a:cs typeface="Calibri" panose="020F0502020204030204" pitchFamily="34" charset="0"/>
              </a:rPr>
              <a:t>cuidado formal</a:t>
            </a:r>
            <a:r>
              <a:rPr lang="es-ES_tradnl" sz="2000" dirty="0">
                <a:latin typeface="Calibri" panose="020F0502020204030204" pitchFamily="34" charset="0"/>
                <a:ea typeface="Calibri" panose="020F0502020204030204" pitchFamily="34" charset="0"/>
                <a:cs typeface="Calibri" panose="020F0502020204030204" pitchFamily="34" charset="0"/>
              </a:rPr>
              <a:t> es aquel autorizado por una </a:t>
            </a:r>
            <a:r>
              <a:rPr lang="es-ES_tradnl" sz="2000" b="1" dirty="0">
                <a:latin typeface="Calibri" panose="020F0502020204030204" pitchFamily="34" charset="0"/>
                <a:ea typeface="Calibri" panose="020F0502020204030204" pitchFamily="34" charset="0"/>
                <a:cs typeface="Calibri" panose="020F0502020204030204" pitchFamily="34" charset="0"/>
              </a:rPr>
              <a:t>autoridad administrativa o judicial</a:t>
            </a:r>
            <a:r>
              <a:rPr lang="es-ES_tradnl" sz="2000" dirty="0">
                <a:latin typeface="Calibri" panose="020F0502020204030204" pitchFamily="34" charset="0"/>
                <a:ea typeface="Calibri" panose="020F0502020204030204" pitchFamily="34" charset="0"/>
                <a:cs typeface="Calibri" panose="020F0502020204030204" pitchFamily="34" charset="0"/>
              </a:rPr>
              <a:t>, o por un </a:t>
            </a:r>
            <a:r>
              <a:rPr lang="es-ES_tradnl" sz="2000" b="1" dirty="0">
                <a:latin typeface="Calibri" panose="020F0502020204030204" pitchFamily="34" charset="0"/>
                <a:ea typeface="Calibri" panose="020F0502020204030204" pitchFamily="34" charset="0"/>
                <a:cs typeface="Calibri" panose="020F0502020204030204" pitchFamily="34" charset="0"/>
              </a:rPr>
              <a:t>organismo acreditado</a:t>
            </a:r>
            <a:r>
              <a:rPr lang="es-ES_tradnl" sz="2000" dirty="0">
                <a:latin typeface="Calibri" panose="020F0502020204030204" pitchFamily="34" charset="0"/>
                <a:ea typeface="Calibri" panose="020F0502020204030204" pitchFamily="34" charset="0"/>
                <a:cs typeface="Calibri" panose="020F0502020204030204" pitchFamily="34" charset="0"/>
              </a:rPr>
              <a:t>.</a:t>
            </a:r>
          </a:p>
        </p:txBody>
      </p:sp>
      <p:sp>
        <p:nvSpPr>
          <p:cNvPr id="222" name="Google Shape;222;p58"/>
          <p:cNvSpPr/>
          <p:nvPr/>
        </p:nvSpPr>
        <p:spPr>
          <a:xfrm>
            <a:off x="3975715" y="1562101"/>
            <a:ext cx="7479685" cy="1364221"/>
          </a:xfrm>
          <a:prstGeom prst="roundRect">
            <a:avLst>
              <a:gd name="adj" fmla="val 0"/>
            </a:avLst>
          </a:prstGeom>
          <a:solidFill>
            <a:srgbClr val="C0EBFE"/>
          </a:solidFill>
          <a:ln>
            <a:noFill/>
          </a:ln>
        </p:spPr>
        <p:txBody>
          <a:bodyPr spcFirstLastPara="1" wrap="square" lIns="91425" tIns="45700" rIns="91425" bIns="45700" anchor="ctr" anchorCtr="0">
            <a:noAutofit/>
          </a:bodyPr>
          <a:lstStyle/>
          <a:p>
            <a:pPr marL="631825"/>
            <a:endParaRPr lang="es-ES_tradnl" sz="2000" dirty="0">
              <a:latin typeface="Calibri" panose="020F0502020204030204" pitchFamily="34" charset="0"/>
              <a:ea typeface="Calibri" panose="020F0502020204030204" pitchFamily="34" charset="0"/>
              <a:cs typeface="Calibri" panose="020F0502020204030204" pitchFamily="34" charset="0"/>
            </a:endParaRPr>
          </a:p>
          <a:p>
            <a:pPr marL="631825"/>
            <a:r>
              <a:rPr lang="es-ES_tradnl" sz="2000" dirty="0">
                <a:latin typeface="Calibri" panose="020F0502020204030204" pitchFamily="34" charset="0"/>
                <a:ea typeface="Calibri" panose="020F0502020204030204" pitchFamily="34" charset="0"/>
                <a:cs typeface="Calibri" panose="020F0502020204030204" pitchFamily="34" charset="0"/>
              </a:rPr>
              <a:t>El </a:t>
            </a:r>
            <a:r>
              <a:rPr lang="es-ES_tradnl" sz="2000" b="1" dirty="0">
                <a:latin typeface="Calibri" panose="020F0502020204030204" pitchFamily="34" charset="0"/>
                <a:ea typeface="Calibri" panose="020F0502020204030204" pitchFamily="34" charset="0"/>
                <a:cs typeface="Calibri" panose="020F0502020204030204" pitchFamily="34" charset="0"/>
              </a:rPr>
              <a:t>cuidado alternativo</a:t>
            </a:r>
            <a:r>
              <a:rPr lang="es-ES_tradnl" sz="2000" dirty="0">
                <a:latin typeface="Calibri" panose="020F0502020204030204" pitchFamily="34" charset="0"/>
                <a:ea typeface="Calibri" panose="020F0502020204030204" pitchFamily="34" charset="0"/>
                <a:cs typeface="Calibri" panose="020F0502020204030204" pitchFamily="34" charset="0"/>
              </a:rPr>
              <a:t> es el cuidado brindado a niños, niñas o adolescentes por personas cuidadoras que no son sus padres biológicos ni sus cuidadores principales habituales. Puede ser de carácter </a:t>
            </a:r>
            <a:r>
              <a:rPr lang="es-ES_tradnl" sz="2000" b="1" dirty="0">
                <a:latin typeface="Calibri" panose="020F0502020204030204" pitchFamily="34" charset="0"/>
                <a:ea typeface="Calibri" panose="020F0502020204030204" pitchFamily="34" charset="0"/>
                <a:cs typeface="Calibri" panose="020F0502020204030204" pitchFamily="34" charset="0"/>
              </a:rPr>
              <a:t>formal o informal</a:t>
            </a:r>
            <a:r>
              <a:rPr lang="es-ES_tradnl" sz="2000" dirty="0">
                <a:latin typeface="Calibri" panose="020F0502020204030204" pitchFamily="34" charset="0"/>
                <a:ea typeface="Calibri" panose="020F0502020204030204" pitchFamily="34" charset="0"/>
                <a:cs typeface="Calibri" panose="020F0502020204030204" pitchFamily="34" charset="0"/>
              </a:rPr>
              <a:t>.</a:t>
            </a:r>
          </a:p>
          <a:p>
            <a:pPr marL="631825" marR="0" lvl="0" indent="0" algn="l" rtl="0">
              <a:lnSpc>
                <a:spcPct val="100000"/>
              </a:lnSpc>
              <a:spcBef>
                <a:spcPts val="0"/>
              </a:spcBef>
              <a:spcAft>
                <a:spcPts val="0"/>
              </a:spcAft>
              <a:buNone/>
            </a:pPr>
            <a:endParaRPr lang="es-ES_tradnl" sz="2000" dirty="0">
              <a:latin typeface="Calibri" panose="020F0502020204030204" pitchFamily="34" charset="0"/>
              <a:cs typeface="Calibri" panose="020F0502020204030204" pitchFamily="34" charset="0"/>
            </a:endParaRPr>
          </a:p>
        </p:txBody>
      </p:sp>
      <p:sp>
        <p:nvSpPr>
          <p:cNvPr id="223" name="Google Shape;223;p58"/>
          <p:cNvSpPr/>
          <p:nvPr/>
        </p:nvSpPr>
        <p:spPr>
          <a:xfrm>
            <a:off x="3975715" y="4089396"/>
            <a:ext cx="7479685" cy="1799153"/>
          </a:xfrm>
          <a:prstGeom prst="roundRect">
            <a:avLst>
              <a:gd name="adj" fmla="val 0"/>
            </a:avLst>
          </a:prstGeom>
          <a:solidFill>
            <a:srgbClr val="C0EBFE"/>
          </a:solidFill>
          <a:ln>
            <a:noFill/>
          </a:ln>
        </p:spPr>
        <p:txBody>
          <a:bodyPr spcFirstLastPara="1" wrap="square" lIns="91425" tIns="45700" rIns="91425" bIns="45700" anchor="ctr" anchorCtr="0">
            <a:noAutofit/>
          </a:bodyPr>
          <a:lstStyle/>
          <a:p>
            <a:r>
              <a:rPr lang="es-ES_tradnl" sz="2000" dirty="0">
                <a:latin typeface="Calibri" panose="020F0502020204030204" pitchFamily="34" charset="0"/>
                <a:ea typeface="Calibri" panose="020F0502020204030204" pitchFamily="34" charset="0"/>
                <a:cs typeface="Calibri" panose="020F0502020204030204" pitchFamily="34" charset="0"/>
              </a:rPr>
              <a:t>El </a:t>
            </a:r>
            <a:r>
              <a:rPr lang="es-ES_tradnl" sz="2000" b="1" dirty="0">
                <a:latin typeface="Calibri" panose="020F0502020204030204" pitchFamily="34" charset="0"/>
                <a:ea typeface="Calibri" panose="020F0502020204030204" pitchFamily="34" charset="0"/>
                <a:cs typeface="Calibri" panose="020F0502020204030204" pitchFamily="34" charset="0"/>
              </a:rPr>
              <a:t>cuidado informal</a:t>
            </a:r>
            <a:r>
              <a:rPr lang="es-ES_tradnl" sz="2000" dirty="0">
                <a:latin typeface="Calibri" panose="020F0502020204030204" pitchFamily="34" charset="0"/>
                <a:ea typeface="Calibri" panose="020F0502020204030204" pitchFamily="34" charset="0"/>
                <a:cs typeface="Calibri" panose="020F0502020204030204" pitchFamily="34" charset="0"/>
              </a:rPr>
              <a:t> suele ser:</a:t>
            </a:r>
          </a:p>
          <a:p>
            <a:pPr marL="342900" indent="-342900">
              <a:buFont typeface="Arial" panose="020B0604020202020204" pitchFamily="34" charset="0"/>
              <a:buChar char="•"/>
            </a:pPr>
            <a:r>
              <a:rPr lang="es-ES_tradnl" sz="2000" dirty="0">
                <a:latin typeface="Calibri" panose="020F0502020204030204" pitchFamily="34" charset="0"/>
                <a:ea typeface="Calibri" panose="020F0502020204030204" pitchFamily="34" charset="0"/>
                <a:cs typeface="Calibri" panose="020F0502020204030204" pitchFamily="34" charset="0"/>
              </a:rPr>
              <a:t>Proporcionado por amigos, familiares u otras personas;</a:t>
            </a:r>
          </a:p>
          <a:p>
            <a:pPr marL="342900" lvl="1" indent="-342900">
              <a:buFont typeface="Arial" panose="020B0604020202020204" pitchFamily="34" charset="0"/>
              <a:buChar char="•"/>
            </a:pPr>
            <a:r>
              <a:rPr lang="es-ES_tradnl" sz="2000" dirty="0">
                <a:latin typeface="Calibri" panose="020F0502020204030204" pitchFamily="34" charset="0"/>
                <a:ea typeface="Calibri" panose="020F0502020204030204" pitchFamily="34" charset="0"/>
                <a:cs typeface="Calibri" panose="020F0502020204030204" pitchFamily="34" charset="0"/>
              </a:rPr>
              <a:t>Organizado por el propio niño, niña o adolescente, sus padres u otras personas de su entorno;</a:t>
            </a:r>
          </a:p>
          <a:p>
            <a:pPr marL="342900" indent="-342900">
              <a:buFont typeface="Arial" panose="020B0604020202020204" pitchFamily="34" charset="0"/>
              <a:buChar char="•"/>
            </a:pPr>
            <a:r>
              <a:rPr lang="es-ES_tradnl" sz="2000" dirty="0">
                <a:latin typeface="Calibri" panose="020F0502020204030204" pitchFamily="34" charset="0"/>
                <a:ea typeface="Calibri" panose="020F0502020204030204" pitchFamily="34" charset="0"/>
                <a:cs typeface="Calibri" panose="020F0502020204030204" pitchFamily="34" charset="0"/>
              </a:rPr>
              <a:t>Y aún no ha sido formalmente autorizado.</a:t>
            </a:r>
            <a:endParaRPr lang="es-ES_tradnl" sz="20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8F7D82A8-CCBF-4A29-2930-98ECFB4D284C}"/>
              </a:ext>
            </a:extLst>
          </p:cNvPr>
          <p:cNvPicPr>
            <a:picLocks noChangeAspect="1"/>
          </p:cNvPicPr>
          <p:nvPr/>
        </p:nvPicPr>
        <p:blipFill>
          <a:blip r:embed="rId3"/>
          <a:stretch>
            <a:fillRect/>
          </a:stretch>
        </p:blipFill>
        <p:spPr>
          <a:xfrm>
            <a:off x="609600" y="1562101"/>
            <a:ext cx="3110116" cy="4326448"/>
          </a:xfrm>
          <a:prstGeom prst="rect">
            <a:avLst/>
          </a:prstGeom>
          <a:ln>
            <a:solidFill>
              <a:schemeClr val="accent2"/>
            </a:solid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59"/>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lvl="0"/>
            <a:r>
              <a:rPr lang="en-US" dirty="0"/>
              <a:t>CPMS Standard 19 </a:t>
            </a:r>
            <a:r>
              <a:rPr lang="it-IT" dirty="0" err="1"/>
              <a:t>Cuidado</a:t>
            </a:r>
            <a:r>
              <a:rPr lang="it-IT" dirty="0"/>
              <a:t> alternativo</a:t>
            </a:r>
            <a:endParaRPr dirty="0"/>
          </a:p>
        </p:txBody>
      </p:sp>
      <p:sp>
        <p:nvSpPr>
          <p:cNvPr id="231" name="Google Shape;231;p59"/>
          <p:cNvSpPr/>
          <p:nvPr/>
        </p:nvSpPr>
        <p:spPr>
          <a:xfrm>
            <a:off x="3429001" y="2123470"/>
            <a:ext cx="8026400" cy="3172429"/>
          </a:xfrm>
          <a:prstGeom prst="roundRect">
            <a:avLst>
              <a:gd name="adj" fmla="val 16667"/>
            </a:avLst>
          </a:prstGeom>
          <a:solidFill>
            <a:srgbClr val="C0EBFE"/>
          </a:solidFill>
          <a:ln>
            <a:noFill/>
          </a:ln>
        </p:spPr>
        <p:txBody>
          <a:bodyPr spcFirstLastPara="1" wrap="square" lIns="91425" tIns="45700" rIns="91425" bIns="45700" anchor="ctr" anchorCtr="0">
            <a:noAutofit/>
          </a:bodyPr>
          <a:lstStyle/>
          <a:p>
            <a:pPr marL="901700" marR="0" lvl="0" indent="0" algn="l" rtl="0">
              <a:lnSpc>
                <a:spcPct val="100000"/>
              </a:lnSpc>
              <a:spcBef>
                <a:spcPts val="0"/>
              </a:spcBef>
              <a:spcAft>
                <a:spcPts val="0"/>
              </a:spcAft>
              <a:buNone/>
            </a:pPr>
            <a:r>
              <a:rPr lang="es-ES" sz="2800" b="0" i="0" u="none" strike="noStrike" cap="none" dirty="0">
                <a:solidFill>
                  <a:schemeClr val="dk1"/>
                </a:solidFill>
                <a:latin typeface="Calibri" panose="020F0502020204030204" pitchFamily="34" charset="0"/>
                <a:cs typeface="Calibri" panose="020F0502020204030204" pitchFamily="34" charset="0"/>
                <a:sym typeface="Arial"/>
              </a:rPr>
              <a:t>Todos los niños, niñas y adolescentes que carecen de un entorno protector y adecuado reciben cuidado alternativo conforme a sus derechos, necesidades específicas, deseos e interés superior, dando prioridad al cuidado basado en la familia y a arreglos de cuidado estables.</a:t>
            </a:r>
            <a:endParaRPr sz="2800" dirty="0">
              <a:latin typeface="Calibri" panose="020F0502020204030204" pitchFamily="34" charset="0"/>
              <a:cs typeface="Calibri" panose="020F0502020204030204" pitchFamily="34" charset="0"/>
            </a:endParaRPr>
          </a:p>
        </p:txBody>
      </p:sp>
      <p:grpSp>
        <p:nvGrpSpPr>
          <p:cNvPr id="233" name="Google Shape;233;p59"/>
          <p:cNvGrpSpPr/>
          <p:nvPr/>
        </p:nvGrpSpPr>
        <p:grpSpPr>
          <a:xfrm>
            <a:off x="9994118" y="33917"/>
            <a:ext cx="2057602" cy="1975956"/>
            <a:chOff x="9994118" y="33917"/>
            <a:chExt cx="2057602" cy="1975956"/>
          </a:xfrm>
        </p:grpSpPr>
        <p:sp>
          <p:nvSpPr>
            <p:cNvPr id="234" name="Google Shape;234;p59"/>
            <p:cNvSpPr/>
            <p:nvPr/>
          </p:nvSpPr>
          <p:spPr>
            <a:xfrm rot="1782986">
              <a:off x="10228983" y="337468"/>
              <a:ext cx="1587872" cy="1368854"/>
            </a:xfrm>
            <a:prstGeom prst="hexagon">
              <a:avLst>
                <a:gd name="adj" fmla="val 28965"/>
                <a:gd name="vf" fmla="val 115470"/>
              </a:avLst>
            </a:prstGeom>
            <a:solidFill>
              <a:schemeClr val="lt1"/>
            </a:solidFill>
            <a:ln w="25400" cap="flat" cmpd="sng">
              <a:solidFill>
                <a:srgbClr val="02659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235" name="Google Shape;235;p59"/>
            <p:cNvGrpSpPr/>
            <p:nvPr/>
          </p:nvGrpSpPr>
          <p:grpSpPr>
            <a:xfrm>
              <a:off x="10621771" y="762700"/>
              <a:ext cx="585582" cy="634675"/>
              <a:chOff x="760175" y="830142"/>
              <a:chExt cx="903806" cy="979579"/>
            </a:xfrm>
          </p:grpSpPr>
          <p:sp>
            <p:nvSpPr>
              <p:cNvPr id="236" name="Google Shape;236;p59"/>
              <p:cNvSpPr/>
              <p:nvPr/>
            </p:nvSpPr>
            <p:spPr>
              <a:xfrm>
                <a:off x="900823" y="830142"/>
                <a:ext cx="763158" cy="979577"/>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1" i="0" u="none" strike="noStrike" cap="none">
                    <a:solidFill>
                      <a:schemeClr val="lt1"/>
                    </a:solidFill>
                    <a:latin typeface="Arial"/>
                    <a:ea typeface="Arial"/>
                    <a:cs typeface="Arial"/>
                    <a:sym typeface="Arial"/>
                  </a:rPr>
                  <a:t>22</a:t>
                </a:r>
                <a:endParaRPr/>
              </a:p>
            </p:txBody>
          </p:sp>
          <p:sp>
            <p:nvSpPr>
              <p:cNvPr id="237" name="Google Shape;237;p59"/>
              <p:cNvSpPr/>
              <p:nvPr/>
            </p:nvSpPr>
            <p:spPr>
              <a:xfrm>
                <a:off x="760175" y="830144"/>
                <a:ext cx="149292" cy="979577"/>
              </a:xfrm>
              <a:prstGeom prst="rect">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238" name="Google Shape;238;p59"/>
            <p:cNvGrpSpPr/>
            <p:nvPr/>
          </p:nvGrpSpPr>
          <p:grpSpPr>
            <a:xfrm>
              <a:off x="11325415" y="762701"/>
              <a:ext cx="182192" cy="634674"/>
              <a:chOff x="2121762" y="2323619"/>
              <a:chExt cx="200378" cy="825210"/>
            </a:xfrm>
          </p:grpSpPr>
          <p:sp>
            <p:nvSpPr>
              <p:cNvPr id="239" name="Google Shape;239;p59"/>
              <p:cNvSpPr/>
              <p:nvPr/>
            </p:nvSpPr>
            <p:spPr>
              <a:xfrm>
                <a:off x="2121763" y="2323619"/>
                <a:ext cx="200377" cy="172739"/>
              </a:xfrm>
              <a:prstGeom prst="triangle">
                <a:avLst>
                  <a:gd name="adj" fmla="val 50000"/>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40" name="Google Shape;240;p59"/>
              <p:cNvSpPr/>
              <p:nvPr/>
            </p:nvSpPr>
            <p:spPr>
              <a:xfrm>
                <a:off x="2121762" y="2496169"/>
                <a:ext cx="200377" cy="65266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pic>
        <p:nvPicPr>
          <p:cNvPr id="2" name="Picture 1">
            <a:extLst>
              <a:ext uri="{FF2B5EF4-FFF2-40B4-BE49-F238E27FC236}">
                <a16:creationId xmlns:a16="http://schemas.microsoft.com/office/drawing/2014/main" id="{57A75C0D-21C1-6ABE-4EBC-89E9031AF161}"/>
              </a:ext>
            </a:extLst>
          </p:cNvPr>
          <p:cNvPicPr>
            <a:picLocks noChangeAspect="1"/>
          </p:cNvPicPr>
          <p:nvPr/>
        </p:nvPicPr>
        <p:blipFill>
          <a:blip r:embed="rId3"/>
          <a:stretch>
            <a:fillRect/>
          </a:stretch>
        </p:blipFill>
        <p:spPr>
          <a:xfrm>
            <a:off x="838200" y="1397374"/>
            <a:ext cx="3110116" cy="4326448"/>
          </a:xfrm>
          <a:prstGeom prst="rect">
            <a:avLst/>
          </a:prstGeom>
          <a:ln>
            <a:solidFill>
              <a:schemeClr val="accent2"/>
            </a:solid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7"/>
          <p:cNvSpPr txBox="1">
            <a:spLocks noGrp="1"/>
          </p:cNvSpPr>
          <p:nvPr>
            <p:ph type="body" idx="1"/>
          </p:nvPr>
        </p:nvSpPr>
        <p:spPr>
          <a:xfrm>
            <a:off x="685992" y="1876862"/>
            <a:ext cx="11121695" cy="1131381"/>
          </a:xfrm>
          <a:prstGeom prst="rect">
            <a:avLst/>
          </a:prstGeom>
          <a:noFill/>
          <a:ln>
            <a:noFill/>
          </a:ln>
        </p:spPr>
        <p:txBody>
          <a:bodyPr spcFirstLastPara="1" wrap="square" lIns="91425" tIns="45700" rIns="91425" bIns="45700" anchor="t" anchorCtr="0">
            <a:noAutofit/>
          </a:bodyPr>
          <a:lstStyle/>
          <a:p>
            <a:pPr marL="0" lvl="0" indent="0">
              <a:spcBef>
                <a:spcPts val="0"/>
              </a:spcBef>
              <a:buSzPts val="2400"/>
            </a:pPr>
            <a:r>
              <a:rPr lang="es-ES" sz="2400" dirty="0"/>
              <a:t>Todos los arreglos de cuidado alternativo deben desarrollarse o apoyarse de conformidad con las directrices acordadas a nivel internacional:</a:t>
            </a:r>
            <a:endParaRPr sz="2400" dirty="0"/>
          </a:p>
        </p:txBody>
      </p:sp>
      <p:sp>
        <p:nvSpPr>
          <p:cNvPr id="246" name="Google Shape;246;p7"/>
          <p:cNvSpPr txBox="1">
            <a:spLocks noGrp="1"/>
          </p:cNvSpPr>
          <p:nvPr>
            <p:ph type="body" idx="2"/>
          </p:nvPr>
        </p:nvSpPr>
        <p:spPr>
          <a:xfrm>
            <a:off x="685992" y="2823140"/>
            <a:ext cx="10820100" cy="3606075"/>
          </a:xfrm>
          <a:prstGeom prst="rect">
            <a:avLst/>
          </a:prstGeom>
          <a:noFill/>
          <a:ln>
            <a:noFill/>
          </a:ln>
        </p:spPr>
        <p:txBody>
          <a:bodyPr spcFirstLastPara="1" wrap="square" lIns="91425" tIns="45700" rIns="91425" bIns="45700" anchor="t" anchorCtr="0">
            <a:spAutoFit/>
          </a:bodyPr>
          <a:lstStyle/>
          <a:p>
            <a:pPr marL="457200" lvl="0" indent="-406400" algn="l" rtl="0">
              <a:lnSpc>
                <a:spcPct val="90000"/>
              </a:lnSpc>
              <a:spcBef>
                <a:spcPts val="600"/>
              </a:spcBef>
              <a:spcAft>
                <a:spcPts val="0"/>
              </a:spcAft>
              <a:buSzPts val="2800"/>
              <a:buFont typeface="Arial"/>
              <a:buChar char="•"/>
            </a:pPr>
            <a:r>
              <a:rPr lang="en-US" sz="2200" b="0" i="0" u="none" strike="noStrike" dirty="0">
                <a:solidFill>
                  <a:srgbClr val="0070C0"/>
                </a:solidFill>
                <a:latin typeface="Calibri" panose="020F0502020204030204" pitchFamily="34" charset="0"/>
                <a:cs typeface="Calibri" panose="020F0502020204030204" pitchFamily="34" charset="0"/>
                <a:sym typeface="Helvetica Neue"/>
                <a:hlinkClick r:id="rId3">
                  <a:extLst>
                    <a:ext uri="{A12FA001-AC4F-418D-AE19-62706E023703}">
                      <ahyp:hlinkClr xmlns:ahyp="http://schemas.microsoft.com/office/drawing/2018/hyperlinkcolor" val="tx"/>
                    </a:ext>
                  </a:extLst>
                </a:hlinkClick>
              </a:rPr>
              <a:t>Directrices sobre el cuidado alternativo de los niños</a:t>
            </a:r>
            <a:r>
              <a:rPr lang="en-US" sz="2200" b="0" i="0" u="none" strike="noStrike" dirty="0">
                <a:solidFill>
                  <a:schemeClr val="tx1"/>
                </a:solidFill>
                <a:latin typeface="Calibri" panose="020F0502020204030204" pitchFamily="34" charset="0"/>
                <a:cs typeface="Calibri" panose="020F0502020204030204" pitchFamily="34" charset="0"/>
                <a:sym typeface="Helvetica Neue"/>
              </a:rPr>
              <a:t>, </a:t>
            </a:r>
            <a:r>
              <a:rPr lang="en-US" sz="2200" b="0" i="0" u="none" strike="noStrike" dirty="0" err="1">
                <a:solidFill>
                  <a:schemeClr val="tx1"/>
                </a:solidFill>
                <a:latin typeface="Calibri" panose="020F0502020204030204" pitchFamily="34" charset="0"/>
                <a:cs typeface="Calibri" panose="020F0502020204030204" pitchFamily="34" charset="0"/>
                <a:sym typeface="Helvetica Neue"/>
              </a:rPr>
              <a:t>Naciones</a:t>
            </a:r>
            <a:r>
              <a:rPr lang="en-US" sz="2200" b="0" i="0" u="none" strike="noStrike" dirty="0">
                <a:solidFill>
                  <a:schemeClr val="tx1"/>
                </a:solidFill>
                <a:latin typeface="Calibri" panose="020F0502020204030204" pitchFamily="34" charset="0"/>
                <a:cs typeface="Calibri" panose="020F0502020204030204" pitchFamily="34" charset="0"/>
                <a:sym typeface="Helvetica Neue"/>
              </a:rPr>
              <a:t> Unidas</a:t>
            </a:r>
            <a:endParaRPr dirty="0">
              <a:solidFill>
                <a:schemeClr val="tx1"/>
              </a:solidFill>
              <a:latin typeface="Calibri" panose="020F0502020204030204" pitchFamily="34" charset="0"/>
              <a:cs typeface="Calibri" panose="020F0502020204030204" pitchFamily="34" charset="0"/>
            </a:endParaRPr>
          </a:p>
          <a:p>
            <a:pPr marL="457200" lvl="0" indent="-228600" algn="l" rtl="0">
              <a:lnSpc>
                <a:spcPct val="90000"/>
              </a:lnSpc>
              <a:spcBef>
                <a:spcPts val="1200"/>
              </a:spcBef>
              <a:spcAft>
                <a:spcPts val="0"/>
              </a:spcAft>
              <a:buSzPts val="2800"/>
              <a:buFont typeface="Arial"/>
              <a:buNone/>
            </a:pPr>
            <a:endParaRPr sz="2200" b="0" i="0" u="none" strike="noStrike" dirty="0">
              <a:solidFill>
                <a:srgbClr val="000000"/>
              </a:solidFill>
              <a:latin typeface="Calibri" panose="020F0502020204030204" pitchFamily="34" charset="0"/>
              <a:cs typeface="Calibri" panose="020F0502020204030204" pitchFamily="34" charset="0"/>
              <a:sym typeface="Helvetica Neue"/>
            </a:endParaRPr>
          </a:p>
          <a:p>
            <a:pPr marL="457200" lvl="0" indent="-406400" algn="l" rtl="0">
              <a:lnSpc>
                <a:spcPct val="90000"/>
              </a:lnSpc>
              <a:spcBef>
                <a:spcPts val="1200"/>
              </a:spcBef>
              <a:spcAft>
                <a:spcPts val="0"/>
              </a:spcAft>
              <a:buSzPts val="2800"/>
              <a:buFont typeface="Arial"/>
              <a:buChar char="•"/>
            </a:pPr>
            <a:r>
              <a:rPr lang="en-US" sz="2200" b="0" u="none" strike="noStrike" dirty="0">
                <a:solidFill>
                  <a:srgbClr val="0070C0"/>
                </a:solidFill>
                <a:latin typeface="Calibri" panose="020F0502020204030204" pitchFamily="34" charset="0"/>
                <a:cs typeface="Calibri" panose="020F0502020204030204" pitchFamily="34" charset="0"/>
                <a:sym typeface="Helvetica Neue"/>
                <a:hlinkClick r:id="rId4">
                  <a:extLst>
                    <a:ext uri="{A12FA001-AC4F-418D-AE19-62706E023703}">
                      <ahyp:hlinkClr xmlns:ahyp="http://schemas.microsoft.com/office/drawing/2018/hyperlinkcolor" val="tx"/>
                    </a:ext>
                  </a:extLst>
                </a:hlinkClick>
              </a:rPr>
              <a:t>Hacia el futuro: aplicación de las «Directrices para la atención alternativa de los niños»</a:t>
            </a:r>
            <a:r>
              <a:rPr lang="en-US" sz="2200" b="0" u="none" strike="noStrike" dirty="0">
                <a:solidFill>
                  <a:srgbClr val="0070C0"/>
                </a:solidFill>
                <a:latin typeface="Calibri" panose="020F0502020204030204" pitchFamily="34" charset="0"/>
                <a:cs typeface="Calibri" panose="020F0502020204030204" pitchFamily="34" charset="0"/>
                <a:sym typeface="Helvetica Neue"/>
              </a:rPr>
              <a:t> </a:t>
            </a:r>
            <a:r>
              <a:rPr lang="en-US" sz="2200" b="0" i="1" u="none" strike="noStrike" dirty="0">
                <a:solidFill>
                  <a:schemeClr val="tx1"/>
                </a:solidFill>
                <a:latin typeface="Calibri" panose="020F0502020204030204" pitchFamily="34" charset="0"/>
                <a:cs typeface="Calibri" panose="020F0502020204030204" pitchFamily="34" charset="0"/>
                <a:sym typeface="Helvetica Neue"/>
              </a:rPr>
              <a:t>(</a:t>
            </a:r>
            <a:r>
              <a:rPr lang="en-US" sz="2200" b="0" i="1" u="none" strike="noStrike" dirty="0" err="1">
                <a:solidFill>
                  <a:schemeClr val="tx1"/>
                </a:solidFill>
                <a:latin typeface="Calibri" panose="020F0502020204030204" pitchFamily="34" charset="0"/>
                <a:cs typeface="Calibri" panose="020F0502020204030204" pitchFamily="34" charset="0"/>
                <a:sym typeface="Helvetica Neue"/>
              </a:rPr>
              <a:t>en</a:t>
            </a:r>
            <a:r>
              <a:rPr lang="en-US" sz="2200" b="0" i="1" u="none" strike="noStrike" dirty="0">
                <a:solidFill>
                  <a:schemeClr val="tx1"/>
                </a:solidFill>
                <a:latin typeface="Calibri" panose="020F0502020204030204" pitchFamily="34" charset="0"/>
                <a:cs typeface="Calibri" panose="020F0502020204030204" pitchFamily="34" charset="0"/>
                <a:sym typeface="Helvetica Neue"/>
              </a:rPr>
              <a:t> </a:t>
            </a:r>
            <a:r>
              <a:rPr lang="en-US" sz="2200" b="0" i="1" u="none" strike="noStrike" dirty="0" err="1">
                <a:solidFill>
                  <a:schemeClr val="tx1"/>
                </a:solidFill>
                <a:latin typeface="Calibri" panose="020F0502020204030204" pitchFamily="34" charset="0"/>
                <a:cs typeface="Calibri" panose="020F0502020204030204" pitchFamily="34" charset="0"/>
                <a:sym typeface="Helvetica Neue"/>
              </a:rPr>
              <a:t>concreto</a:t>
            </a:r>
            <a:r>
              <a:rPr lang="en-US" sz="2200" b="0" i="1" u="none" strike="noStrike" dirty="0">
                <a:solidFill>
                  <a:schemeClr val="tx1"/>
                </a:solidFill>
                <a:latin typeface="Calibri" panose="020F0502020204030204" pitchFamily="34" charset="0"/>
                <a:cs typeface="Calibri" panose="020F0502020204030204" pitchFamily="34" charset="0"/>
                <a:sym typeface="Helvetica Neue"/>
              </a:rPr>
              <a:t>, las </a:t>
            </a:r>
            <a:r>
              <a:rPr lang="en-US" sz="2200" b="0" i="1" u="none" strike="noStrike" dirty="0" err="1">
                <a:solidFill>
                  <a:schemeClr val="tx1"/>
                </a:solidFill>
                <a:latin typeface="Calibri" panose="020F0502020204030204" pitchFamily="34" charset="0"/>
                <a:cs typeface="Calibri" panose="020F0502020204030204" pitchFamily="34" charset="0"/>
                <a:sym typeface="Helvetica Neue"/>
              </a:rPr>
              <a:t>secciones</a:t>
            </a:r>
            <a:r>
              <a:rPr lang="en-US" sz="2200" b="0" i="1" u="none" strike="noStrike" dirty="0">
                <a:solidFill>
                  <a:schemeClr val="tx1"/>
                </a:solidFill>
                <a:latin typeface="Calibri" panose="020F0502020204030204" pitchFamily="34" charset="0"/>
                <a:cs typeface="Calibri" panose="020F0502020204030204" pitchFamily="34" charset="0"/>
                <a:sym typeface="Helvetica Neue"/>
              </a:rPr>
              <a:t> </a:t>
            </a:r>
            <a:r>
              <a:rPr lang="en-US" sz="2200" b="0" i="1" u="none" strike="noStrike" dirty="0" err="1">
                <a:solidFill>
                  <a:schemeClr val="tx1"/>
                </a:solidFill>
                <a:latin typeface="Calibri" panose="020F0502020204030204" pitchFamily="34" charset="0"/>
                <a:cs typeface="Calibri" panose="020F0502020204030204" pitchFamily="34" charset="0"/>
                <a:sym typeface="Helvetica Neue"/>
              </a:rPr>
              <a:t>sobre</a:t>
            </a:r>
            <a:r>
              <a:rPr lang="en-US" sz="2200" b="0" i="1" u="none" strike="noStrike" dirty="0">
                <a:solidFill>
                  <a:schemeClr val="tx1"/>
                </a:solidFill>
                <a:latin typeface="Calibri" panose="020F0502020204030204" pitchFamily="34" charset="0"/>
                <a:cs typeface="Calibri" panose="020F0502020204030204" pitchFamily="34" charset="0"/>
                <a:sym typeface="Helvetica Neue"/>
              </a:rPr>
              <a:t> </a:t>
            </a:r>
            <a:r>
              <a:rPr lang="en-US" sz="2200" b="0" i="1" u="none" strike="noStrike" dirty="0" err="1">
                <a:solidFill>
                  <a:schemeClr val="tx1"/>
                </a:solidFill>
                <a:latin typeface="Calibri" panose="020F0502020204030204" pitchFamily="34" charset="0"/>
                <a:cs typeface="Calibri" panose="020F0502020204030204" pitchFamily="34" charset="0"/>
                <a:sym typeface="Helvetica Neue"/>
              </a:rPr>
              <a:t>atención</a:t>
            </a:r>
            <a:r>
              <a:rPr lang="en-US" sz="2200" b="0" i="1" u="none" strike="noStrike" dirty="0">
                <a:solidFill>
                  <a:schemeClr val="tx1"/>
                </a:solidFill>
                <a:latin typeface="Calibri" panose="020F0502020204030204" pitchFamily="34" charset="0"/>
                <a:cs typeface="Calibri" panose="020F0502020204030204" pitchFamily="34" charset="0"/>
                <a:sym typeface="Helvetica Neue"/>
              </a:rPr>
              <a:t> de </a:t>
            </a:r>
            <a:r>
              <a:rPr lang="en-US" sz="2200" b="0" i="1" u="none" strike="noStrike" dirty="0" err="1">
                <a:solidFill>
                  <a:schemeClr val="tx1"/>
                </a:solidFill>
                <a:latin typeface="Calibri" panose="020F0502020204030204" pitchFamily="34" charset="0"/>
                <a:cs typeface="Calibri" panose="020F0502020204030204" pitchFamily="34" charset="0"/>
                <a:sym typeface="Helvetica Neue"/>
              </a:rPr>
              <a:t>emergencia</a:t>
            </a:r>
            <a:r>
              <a:rPr lang="en-US" sz="2200" b="0" i="1" u="none" strike="noStrike" dirty="0">
                <a:solidFill>
                  <a:schemeClr val="tx1"/>
                </a:solidFill>
                <a:latin typeface="Calibri" panose="020F0502020204030204" pitchFamily="34" charset="0"/>
                <a:cs typeface="Calibri" panose="020F0502020204030204" pitchFamily="34" charset="0"/>
                <a:sym typeface="Helvetica Neue"/>
              </a:rPr>
              <a:t>) (solo </a:t>
            </a:r>
            <a:r>
              <a:rPr lang="en-US" sz="2200" b="0" i="1" u="none" strike="noStrike" dirty="0" err="1">
                <a:solidFill>
                  <a:schemeClr val="tx1"/>
                </a:solidFill>
                <a:latin typeface="Calibri" panose="020F0502020204030204" pitchFamily="34" charset="0"/>
                <a:cs typeface="Calibri" panose="020F0502020204030204" pitchFamily="34" charset="0"/>
                <a:sym typeface="Helvetica Neue"/>
              </a:rPr>
              <a:t>en</a:t>
            </a:r>
            <a:r>
              <a:rPr lang="en-US" sz="2200" b="0" i="1" u="none" strike="noStrike" dirty="0">
                <a:solidFill>
                  <a:schemeClr val="tx1"/>
                </a:solidFill>
                <a:latin typeface="Calibri" panose="020F0502020204030204" pitchFamily="34" charset="0"/>
                <a:cs typeface="Calibri" panose="020F0502020204030204" pitchFamily="34" charset="0"/>
                <a:sym typeface="Helvetica Neue"/>
              </a:rPr>
              <a:t> </a:t>
            </a:r>
            <a:r>
              <a:rPr lang="en-US" sz="2200" b="0" i="1" u="none" strike="noStrike" dirty="0" err="1">
                <a:solidFill>
                  <a:schemeClr val="tx1"/>
                </a:solidFill>
                <a:latin typeface="Calibri" panose="020F0502020204030204" pitchFamily="34" charset="0"/>
                <a:cs typeface="Calibri" panose="020F0502020204030204" pitchFamily="34" charset="0"/>
                <a:sym typeface="Helvetica Neue"/>
              </a:rPr>
              <a:t>inglés</a:t>
            </a:r>
            <a:r>
              <a:rPr lang="en-US" sz="2200" b="0" i="1" u="none" strike="noStrike" dirty="0">
                <a:solidFill>
                  <a:schemeClr val="tx1"/>
                </a:solidFill>
                <a:latin typeface="Calibri" panose="020F0502020204030204" pitchFamily="34" charset="0"/>
                <a:cs typeface="Calibri" panose="020F0502020204030204" pitchFamily="34" charset="0"/>
                <a:sym typeface="Helvetica Neue"/>
              </a:rPr>
              <a:t>)</a:t>
            </a:r>
            <a:br>
              <a:rPr lang="en-US" sz="2200" b="0" i="1" u="none" strike="noStrike" dirty="0">
                <a:solidFill>
                  <a:srgbClr val="000000"/>
                </a:solidFill>
                <a:latin typeface="Calibri" panose="020F0502020204030204" pitchFamily="34" charset="0"/>
                <a:cs typeface="Calibri" panose="020F0502020204030204" pitchFamily="34" charset="0"/>
                <a:sym typeface="Helvetica Neue"/>
              </a:rPr>
            </a:br>
            <a:endParaRPr sz="2200" b="0" i="0" u="none" strike="noStrike" dirty="0">
              <a:solidFill>
                <a:srgbClr val="000000"/>
              </a:solidFill>
              <a:latin typeface="Calibri" panose="020F0502020204030204" pitchFamily="34" charset="0"/>
              <a:cs typeface="Calibri" panose="020F0502020204030204" pitchFamily="34" charset="0"/>
              <a:sym typeface="Helvetica Neue"/>
            </a:endParaRPr>
          </a:p>
          <a:p>
            <a:pPr marL="457200" lvl="0" indent="-406400" algn="l" rtl="0">
              <a:lnSpc>
                <a:spcPct val="90000"/>
              </a:lnSpc>
              <a:spcBef>
                <a:spcPts val="1200"/>
              </a:spcBef>
              <a:spcAft>
                <a:spcPts val="0"/>
              </a:spcAft>
              <a:buSzPts val="2800"/>
              <a:buFont typeface="Arial"/>
              <a:buChar char="•"/>
            </a:pPr>
            <a:r>
              <a:rPr lang="en-US" sz="2200" b="0" i="0" u="sng" strike="noStrike" dirty="0">
                <a:solidFill>
                  <a:srgbClr val="67B7DB"/>
                </a:solidFill>
                <a:latin typeface="Calibri" panose="020F0502020204030204" pitchFamily="34" charset="0"/>
                <a:cs typeface="Calibri" panose="020F0502020204030204" pitchFamily="34" charset="0"/>
                <a:sym typeface="Helvetica Neue"/>
                <a:hlinkClick r:id="rId5">
                  <a:extLst>
                    <a:ext uri="{A12FA001-AC4F-418D-AE19-62706E023703}">
                      <ahyp:hlinkClr xmlns:ahyp="http://schemas.microsoft.com/office/drawing/2018/hyperlinkcolor" val="tx"/>
                    </a:ext>
                  </a:extLst>
                </a:hlinkClick>
              </a:rPr>
              <a:t>Guía de </a:t>
            </a:r>
            <a:r>
              <a:rPr lang="en-US" sz="2200" b="0" i="0" u="sng" strike="noStrike" dirty="0" err="1">
                <a:solidFill>
                  <a:srgbClr val="67B7DB"/>
                </a:solidFill>
                <a:latin typeface="Calibri" panose="020F0502020204030204" pitchFamily="34" charset="0"/>
                <a:cs typeface="Calibri" panose="020F0502020204030204" pitchFamily="34" charset="0"/>
                <a:sym typeface="Helvetica Neue"/>
                <a:hlinkClick r:id="rId5">
                  <a:extLst>
                    <a:ext uri="{A12FA001-AC4F-418D-AE19-62706E023703}">
                      <ahyp:hlinkClr xmlns:ahyp="http://schemas.microsoft.com/office/drawing/2018/hyperlinkcolor" val="tx"/>
                    </a:ext>
                  </a:extLst>
                </a:hlinkClick>
              </a:rPr>
              <a:t>cuidados</a:t>
            </a:r>
            <a:r>
              <a:rPr lang="en-US" sz="2200" b="0" i="0" u="sng" strike="noStrike" dirty="0">
                <a:solidFill>
                  <a:srgbClr val="67B7DB"/>
                </a:solidFill>
                <a:latin typeface="Calibri" panose="020F0502020204030204" pitchFamily="34" charset="0"/>
                <a:cs typeface="Calibri" panose="020F0502020204030204" pitchFamily="34" charset="0"/>
                <a:sym typeface="Helvetica Neue"/>
                <a:hlinkClick r:id="rId5">
                  <a:extLst>
                    <a:ext uri="{A12FA001-AC4F-418D-AE19-62706E023703}">
                      <ahyp:hlinkClr xmlns:ahyp="http://schemas.microsoft.com/office/drawing/2018/hyperlinkcolor" val="tx"/>
                    </a:ext>
                  </a:extLst>
                </a:hlinkClick>
              </a:rPr>
              <a:t> alternativos </a:t>
            </a:r>
            <a:r>
              <a:rPr lang="en-US" sz="2200" b="0" i="0" u="sng" strike="noStrike" dirty="0" err="1">
                <a:solidFill>
                  <a:srgbClr val="67B7DB"/>
                </a:solidFill>
                <a:latin typeface="Calibri" panose="020F0502020204030204" pitchFamily="34" charset="0"/>
                <a:cs typeface="Calibri" panose="020F0502020204030204" pitchFamily="34" charset="0"/>
                <a:sym typeface="Helvetica Neue"/>
                <a:hlinkClick r:id="rId5">
                  <a:extLst>
                    <a:ext uri="{A12FA001-AC4F-418D-AE19-62706E023703}">
                      <ahyp:hlinkClr xmlns:ahyp="http://schemas.microsoft.com/office/drawing/2018/hyperlinkcolor" val="tx"/>
                    </a:ext>
                  </a:extLst>
                </a:hlinkClick>
              </a:rPr>
              <a:t>en</a:t>
            </a:r>
            <a:r>
              <a:rPr lang="en-US" sz="2200" b="0" i="0" u="sng" strike="noStrike" dirty="0">
                <a:solidFill>
                  <a:srgbClr val="67B7DB"/>
                </a:solidFill>
                <a:latin typeface="Calibri" panose="020F0502020204030204" pitchFamily="34" charset="0"/>
                <a:cs typeface="Calibri" panose="020F0502020204030204" pitchFamily="34" charset="0"/>
                <a:sym typeface="Helvetica Neue"/>
                <a:hlinkClick r:id="rId5">
                  <a:extLst>
                    <a:ext uri="{A12FA001-AC4F-418D-AE19-62706E023703}">
                      <ahyp:hlinkClr xmlns:ahyp="http://schemas.microsoft.com/office/drawing/2018/hyperlinkcolor" val="tx"/>
                    </a:ext>
                  </a:extLst>
                </a:hlinkClick>
              </a:rPr>
              <a:t> </a:t>
            </a:r>
            <a:r>
              <a:rPr lang="en-US" sz="2200" b="0" i="0" u="sng" strike="noStrike" dirty="0" err="1">
                <a:solidFill>
                  <a:srgbClr val="67B7DB"/>
                </a:solidFill>
                <a:latin typeface="Calibri" panose="020F0502020204030204" pitchFamily="34" charset="0"/>
                <a:cs typeface="Calibri" panose="020F0502020204030204" pitchFamily="34" charset="0"/>
                <a:sym typeface="Helvetica Neue"/>
                <a:hlinkClick r:id="rId5">
                  <a:extLst>
                    <a:ext uri="{A12FA001-AC4F-418D-AE19-62706E023703}">
                      <ahyp:hlinkClr xmlns:ahyp="http://schemas.microsoft.com/office/drawing/2018/hyperlinkcolor" val="tx"/>
                    </a:ext>
                  </a:extLst>
                </a:hlinkClick>
              </a:rPr>
              <a:t>situaciones</a:t>
            </a:r>
            <a:r>
              <a:rPr lang="en-US" sz="2200" b="0" i="0" u="sng" strike="noStrike" dirty="0">
                <a:solidFill>
                  <a:srgbClr val="67B7DB"/>
                </a:solidFill>
                <a:latin typeface="Calibri" panose="020F0502020204030204" pitchFamily="34" charset="0"/>
                <a:cs typeface="Calibri" panose="020F0502020204030204" pitchFamily="34" charset="0"/>
                <a:sym typeface="Helvetica Neue"/>
                <a:hlinkClick r:id="rId5">
                  <a:extLst>
                    <a:ext uri="{A12FA001-AC4F-418D-AE19-62706E023703}">
                      <ahyp:hlinkClr xmlns:ahyp="http://schemas.microsoft.com/office/drawing/2018/hyperlinkcolor" val="tx"/>
                    </a:ext>
                  </a:extLst>
                </a:hlinkClick>
              </a:rPr>
              <a:t> de </a:t>
            </a:r>
            <a:r>
              <a:rPr lang="en-US" sz="2200" b="0" i="0" u="sng" strike="noStrike" dirty="0" err="1">
                <a:solidFill>
                  <a:srgbClr val="67B7DB"/>
                </a:solidFill>
                <a:latin typeface="Calibri" panose="020F0502020204030204" pitchFamily="34" charset="0"/>
                <a:cs typeface="Calibri" panose="020F0502020204030204" pitchFamily="34" charset="0"/>
                <a:sym typeface="Helvetica Neue"/>
                <a:hlinkClick r:id="rId5">
                  <a:extLst>
                    <a:ext uri="{A12FA001-AC4F-418D-AE19-62706E023703}">
                      <ahyp:hlinkClr xmlns:ahyp="http://schemas.microsoft.com/office/drawing/2018/hyperlinkcolor" val="tx"/>
                    </a:ext>
                  </a:extLst>
                </a:hlinkClick>
              </a:rPr>
              <a:t>emergencia</a:t>
            </a:r>
            <a:r>
              <a:rPr lang="en-US" sz="2200" b="0" i="0" u="sng" strike="noStrike" dirty="0">
                <a:solidFill>
                  <a:srgbClr val="67B7DB"/>
                </a:solidFill>
                <a:latin typeface="Calibri" panose="020F0502020204030204" pitchFamily="34" charset="0"/>
                <a:cs typeface="Calibri" panose="020F0502020204030204" pitchFamily="34" charset="0"/>
                <a:sym typeface="Helvetica Neue"/>
                <a:hlinkClick r:id="rId5">
                  <a:extLst>
                    <a:ext uri="{A12FA001-AC4F-418D-AE19-62706E023703}">
                      <ahyp:hlinkClr xmlns:ahyp="http://schemas.microsoft.com/office/drawing/2018/hyperlinkcolor" val="tx"/>
                    </a:ext>
                  </a:extLst>
                </a:hlinkClick>
              </a:rPr>
              <a:t> (solo </a:t>
            </a:r>
            <a:r>
              <a:rPr lang="en-US" sz="2200" b="0" i="0" u="sng" strike="noStrike" dirty="0" err="1">
                <a:solidFill>
                  <a:srgbClr val="67B7DB"/>
                </a:solidFill>
                <a:latin typeface="Calibri" panose="020F0502020204030204" pitchFamily="34" charset="0"/>
                <a:cs typeface="Calibri" panose="020F0502020204030204" pitchFamily="34" charset="0"/>
                <a:sym typeface="Helvetica Neue"/>
                <a:hlinkClick r:id="rId5">
                  <a:extLst>
                    <a:ext uri="{A12FA001-AC4F-418D-AE19-62706E023703}">
                      <ahyp:hlinkClr xmlns:ahyp="http://schemas.microsoft.com/office/drawing/2018/hyperlinkcolor" val="tx"/>
                    </a:ext>
                  </a:extLst>
                </a:hlinkClick>
              </a:rPr>
              <a:t>en</a:t>
            </a:r>
            <a:r>
              <a:rPr lang="en-US" sz="2200" b="0" i="0" u="sng" strike="noStrike" dirty="0">
                <a:solidFill>
                  <a:srgbClr val="67B7DB"/>
                </a:solidFill>
                <a:latin typeface="Calibri" panose="020F0502020204030204" pitchFamily="34" charset="0"/>
                <a:cs typeface="Calibri" panose="020F0502020204030204" pitchFamily="34" charset="0"/>
                <a:sym typeface="Helvetica Neue"/>
                <a:hlinkClick r:id="rId5">
                  <a:extLst>
                    <a:ext uri="{A12FA001-AC4F-418D-AE19-62706E023703}">
                      <ahyp:hlinkClr xmlns:ahyp="http://schemas.microsoft.com/office/drawing/2018/hyperlinkcolor" val="tx"/>
                    </a:ext>
                  </a:extLst>
                </a:hlinkClick>
              </a:rPr>
              <a:t> </a:t>
            </a:r>
            <a:r>
              <a:rPr lang="en-US" sz="2200" b="0" i="0" u="sng" strike="noStrike" dirty="0" err="1">
                <a:solidFill>
                  <a:srgbClr val="67B7DB"/>
                </a:solidFill>
                <a:latin typeface="Calibri" panose="020F0502020204030204" pitchFamily="34" charset="0"/>
                <a:cs typeface="Calibri" panose="020F0502020204030204" pitchFamily="34" charset="0"/>
                <a:sym typeface="Helvetica Neue"/>
                <a:hlinkClick r:id="rId5">
                  <a:extLst>
                    <a:ext uri="{A12FA001-AC4F-418D-AE19-62706E023703}">
                      <ahyp:hlinkClr xmlns:ahyp="http://schemas.microsoft.com/office/drawing/2018/hyperlinkcolor" val="tx"/>
                    </a:ext>
                  </a:extLst>
                </a:hlinkClick>
              </a:rPr>
              <a:t>inglés</a:t>
            </a:r>
            <a:r>
              <a:rPr lang="en-US" sz="2200" b="0" i="0" u="sng" strike="noStrike" dirty="0">
                <a:solidFill>
                  <a:srgbClr val="0070C0"/>
                </a:solidFill>
                <a:latin typeface="Calibri" panose="020F0502020204030204" pitchFamily="34" charset="0"/>
                <a:cs typeface="Calibri" panose="020F0502020204030204" pitchFamily="34" charset="0"/>
                <a:sym typeface="Helvetica Neue"/>
                <a:hlinkClick r:id="rId5">
                  <a:extLst>
                    <a:ext uri="{A12FA001-AC4F-418D-AE19-62706E023703}">
                      <ahyp:hlinkClr xmlns:ahyp="http://schemas.microsoft.com/office/drawing/2018/hyperlinkcolor" val="tx"/>
                    </a:ext>
                  </a:extLst>
                </a:hlinkClick>
              </a:rPr>
              <a:t>)</a:t>
            </a:r>
            <a:br>
              <a:rPr lang="en-US" sz="2200" b="0" i="0" u="sng" strike="noStrike" dirty="0">
                <a:solidFill>
                  <a:srgbClr val="1155CC"/>
                </a:solidFill>
                <a:latin typeface="Calibri" panose="020F0502020204030204" pitchFamily="34" charset="0"/>
                <a:cs typeface="Calibri" panose="020F0502020204030204" pitchFamily="34" charset="0"/>
                <a:sym typeface="Helvetica Neue"/>
              </a:rPr>
            </a:br>
            <a:endParaRPr sz="2200" b="0" i="0" u="none" strike="noStrike" dirty="0">
              <a:solidFill>
                <a:srgbClr val="000000"/>
              </a:solidFill>
              <a:latin typeface="Calibri" panose="020F0502020204030204" pitchFamily="34" charset="0"/>
              <a:cs typeface="Calibri" panose="020F0502020204030204" pitchFamily="34" charset="0"/>
              <a:sym typeface="Helvetica Neue"/>
            </a:endParaRPr>
          </a:p>
          <a:p>
            <a:pPr>
              <a:spcBef>
                <a:spcPts val="1600"/>
              </a:spcBef>
            </a:pPr>
            <a:r>
              <a:rPr lang="en-US" sz="2200" b="0" i="0" u="sng" strike="noStrike" dirty="0">
                <a:solidFill>
                  <a:srgbClr val="0070C0"/>
                </a:solidFill>
                <a:latin typeface="Calibri" panose="020F0502020204030204" pitchFamily="34" charset="0"/>
                <a:cs typeface="Calibri" panose="020F0502020204030204" pitchFamily="34" charset="0"/>
                <a:sym typeface="Helvetica Neue"/>
                <a:hlinkClick r:id="rId6">
                  <a:extLst>
                    <a:ext uri="{A12FA001-AC4F-418D-AE19-62706E023703}">
                      <ahyp:hlinkClr xmlns:ahyp="http://schemas.microsoft.com/office/drawing/2018/hyperlinkcolor" val="tx"/>
                    </a:ext>
                  </a:extLst>
                </a:hlinkClick>
              </a:rPr>
              <a:t>Directrices sobre la vida independiente supervisada para menores no acompañados</a:t>
            </a:r>
            <a:r>
              <a:rPr lang="en-US" sz="2200">
                <a:solidFill>
                  <a:schemeClr val="tx1"/>
                </a:solidFill>
                <a:latin typeface="Calibri" panose="020F0502020204030204" pitchFamily="34" charset="0"/>
                <a:cs typeface="Calibri" panose="020F0502020204030204" pitchFamily="34" charset="0"/>
              </a:rPr>
              <a:t>, ACNUR </a:t>
            </a:r>
            <a:r>
              <a:rPr lang="en-US" sz="2400" i="1" dirty="0">
                <a:solidFill>
                  <a:schemeClr val="tx1"/>
                </a:solidFill>
                <a:latin typeface="Calibri" panose="020F0502020204030204" pitchFamily="34" charset="0"/>
                <a:cs typeface="Calibri" panose="020F0502020204030204" pitchFamily="34" charset="0"/>
              </a:rPr>
              <a:t>(solo </a:t>
            </a:r>
            <a:r>
              <a:rPr lang="en-US" sz="2400" i="1" dirty="0" err="1">
                <a:solidFill>
                  <a:schemeClr val="tx1"/>
                </a:solidFill>
                <a:latin typeface="Calibri" panose="020F0502020204030204" pitchFamily="34" charset="0"/>
                <a:cs typeface="Calibri" panose="020F0502020204030204" pitchFamily="34" charset="0"/>
              </a:rPr>
              <a:t>en</a:t>
            </a:r>
            <a:r>
              <a:rPr lang="en-US" sz="2400" i="1" dirty="0">
                <a:solidFill>
                  <a:schemeClr val="tx1"/>
                </a:solidFill>
                <a:latin typeface="Calibri" panose="020F0502020204030204" pitchFamily="34" charset="0"/>
                <a:cs typeface="Calibri" panose="020F0502020204030204" pitchFamily="34" charset="0"/>
              </a:rPr>
              <a:t> </a:t>
            </a:r>
            <a:r>
              <a:rPr lang="en-US" sz="2400" i="1" dirty="0" err="1">
                <a:solidFill>
                  <a:schemeClr val="tx1"/>
                </a:solidFill>
                <a:latin typeface="Calibri" panose="020F0502020204030204" pitchFamily="34" charset="0"/>
                <a:cs typeface="Calibri" panose="020F0502020204030204" pitchFamily="34" charset="0"/>
              </a:rPr>
              <a:t>inglés</a:t>
            </a:r>
            <a:r>
              <a:rPr lang="en-US" sz="2400" i="1" dirty="0">
                <a:solidFill>
                  <a:schemeClr val="tx1"/>
                </a:solidFill>
                <a:latin typeface="Calibri" panose="020F0502020204030204" pitchFamily="34" charset="0"/>
                <a:cs typeface="Calibri" panose="020F0502020204030204" pitchFamily="34" charset="0"/>
              </a:rPr>
              <a:t>)</a:t>
            </a:r>
            <a:endParaRPr lang="en-US" sz="2400" dirty="0">
              <a:solidFill>
                <a:schemeClr val="tx1"/>
              </a:solidFill>
              <a:latin typeface="Calibri" panose="020F0502020204030204" pitchFamily="34" charset="0"/>
              <a:cs typeface="Calibri" panose="020F0502020204030204" pitchFamily="34" charset="0"/>
            </a:endParaRPr>
          </a:p>
        </p:txBody>
      </p:sp>
      <p:sp>
        <p:nvSpPr>
          <p:cNvPr id="247" name="Google Shape;247;p7"/>
          <p:cNvSpPr txBox="1">
            <a:spLocks noGrp="1"/>
          </p:cNvSpPr>
          <p:nvPr>
            <p:ph type="title"/>
          </p:nvPr>
        </p:nvSpPr>
        <p:spPr>
          <a:xfrm>
            <a:off x="558912" y="456485"/>
            <a:ext cx="10515600" cy="1325563"/>
          </a:xfrm>
          <a:prstGeom prst="rect">
            <a:avLst/>
          </a:prstGeom>
          <a:noFill/>
          <a:ln>
            <a:noFill/>
          </a:ln>
        </p:spPr>
        <p:txBody>
          <a:bodyPr spcFirstLastPara="1" wrap="square" lIns="91425" tIns="45700" rIns="91425" bIns="45700" anchor="ctr" anchorCtr="0">
            <a:normAutofit/>
          </a:bodyPr>
          <a:lstStyle/>
          <a:p>
            <a:pPr lvl="0"/>
            <a:r>
              <a:rPr lang="es-ES" dirty="0"/>
              <a:t>Guía sobre el Cuidado Alternativo</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
          <p:cNvSpPr txBox="1">
            <a:spLocks noGrp="1"/>
          </p:cNvSpPr>
          <p:nvPr>
            <p:ph type="title"/>
          </p:nvPr>
        </p:nvSpPr>
        <p:spPr>
          <a:xfrm>
            <a:off x="401782" y="404969"/>
            <a:ext cx="10515600" cy="1325563"/>
          </a:xfrm>
          <a:prstGeom prst="rect">
            <a:avLst/>
          </a:prstGeom>
          <a:noFill/>
          <a:ln>
            <a:noFill/>
          </a:ln>
        </p:spPr>
        <p:txBody>
          <a:bodyPr spcFirstLastPara="1" wrap="square" lIns="91425" tIns="45700" rIns="91425" bIns="45700" anchor="ctr" anchorCtr="0">
            <a:normAutofit/>
          </a:bodyPr>
          <a:lstStyle/>
          <a:p>
            <a:pPr lvl="0"/>
            <a:r>
              <a:rPr lang="it-IT" dirty="0" err="1"/>
              <a:t>Principios</a:t>
            </a:r>
            <a:r>
              <a:rPr lang="it-IT" dirty="0"/>
              <a:t> del </a:t>
            </a:r>
            <a:r>
              <a:rPr lang="it-IT" dirty="0" err="1"/>
              <a:t>Cuidado</a:t>
            </a:r>
            <a:r>
              <a:rPr lang="it-IT" dirty="0"/>
              <a:t> Alternativo</a:t>
            </a:r>
            <a:r>
              <a:rPr lang="en-US" dirty="0"/>
              <a:t> (I)</a:t>
            </a:r>
            <a:endParaRPr dirty="0"/>
          </a:p>
        </p:txBody>
      </p:sp>
      <p:pic>
        <p:nvPicPr>
          <p:cNvPr id="253" name="Google Shape;253;p4" descr="Image result for children in refugee settings"/>
          <p:cNvPicPr preferRelativeResize="0"/>
          <p:nvPr/>
        </p:nvPicPr>
        <p:blipFill rotWithShape="1">
          <a:blip r:embed="rId3">
            <a:alphaModFix/>
          </a:blip>
          <a:srcRect/>
          <a:stretch/>
        </p:blipFill>
        <p:spPr>
          <a:xfrm>
            <a:off x="7987228" y="2804151"/>
            <a:ext cx="3802990" cy="2655064"/>
          </a:xfrm>
          <a:prstGeom prst="rect">
            <a:avLst/>
          </a:prstGeom>
          <a:noFill/>
          <a:ln>
            <a:noFill/>
          </a:ln>
        </p:spPr>
      </p:pic>
      <p:sp>
        <p:nvSpPr>
          <p:cNvPr id="254" name="Google Shape;254;p4"/>
          <p:cNvSpPr/>
          <p:nvPr/>
        </p:nvSpPr>
        <p:spPr>
          <a:xfrm>
            <a:off x="401782" y="1874729"/>
            <a:ext cx="7490384" cy="455505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endParaRPr sz="2000" b="1" i="0" u="none" strike="noStrike" cap="none" dirty="0">
              <a:solidFill>
                <a:schemeClr val="dk1"/>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2000"/>
              <a:buFont typeface="Arial"/>
              <a:buNone/>
            </a:pPr>
            <a:r>
              <a:rPr lang="en-US" sz="2000" b="1" i="0" u="none" strike="noStrike" cap="none" dirty="0" err="1">
                <a:solidFill>
                  <a:schemeClr val="accent3"/>
                </a:solidFill>
                <a:latin typeface="Calibri" panose="020F0502020204030204" pitchFamily="34" charset="0"/>
                <a:ea typeface="Helvetica Neue"/>
                <a:cs typeface="Calibri" panose="020F0502020204030204" pitchFamily="34" charset="0"/>
                <a:sym typeface="Helvetica Neue"/>
              </a:rPr>
              <a:t>Principios</a:t>
            </a:r>
            <a:r>
              <a:rPr lang="en-US" sz="2000" b="1" i="0" u="none" strike="noStrike" cap="none" dirty="0">
                <a:solidFill>
                  <a:schemeClr val="accent3"/>
                </a:solidFill>
                <a:latin typeface="Calibri" panose="020F0502020204030204" pitchFamily="34" charset="0"/>
                <a:ea typeface="Helvetica Neue"/>
                <a:cs typeface="Calibri" panose="020F0502020204030204" pitchFamily="34" charset="0"/>
                <a:sym typeface="Helvetica Neue"/>
              </a:rPr>
              <a:t> del Cuidado Alternativo:</a:t>
            </a:r>
            <a:br>
              <a:rPr lang="en-US" sz="2000" b="1" i="0" u="none" strike="noStrike" cap="none" dirty="0">
                <a:solidFill>
                  <a:schemeClr val="accent3"/>
                </a:solidFill>
                <a:latin typeface="Calibri" panose="020F0502020204030204" pitchFamily="34" charset="0"/>
                <a:ea typeface="Helvetica Neue"/>
                <a:cs typeface="Calibri" panose="020F0502020204030204" pitchFamily="34" charset="0"/>
                <a:sym typeface="Helvetica Neue"/>
              </a:rPr>
            </a:br>
            <a:endParaRPr sz="2000" b="1" i="0" u="none" strike="noStrike" cap="none" dirty="0">
              <a:solidFill>
                <a:schemeClr val="accent3"/>
              </a:solidFill>
              <a:latin typeface="Calibri" panose="020F0502020204030204" pitchFamily="34" charset="0"/>
              <a:ea typeface="Calibri" panose="020F0502020204030204" pitchFamily="34" charset="0"/>
              <a:cs typeface="Calibri" panose="020F0502020204030204" pitchFamily="34" charset="0"/>
              <a:sym typeface="Helvetica Neue"/>
            </a:endParaRPr>
          </a:p>
          <a:p>
            <a:pPr marL="285750" lvl="0" indent="-285750">
              <a:spcBef>
                <a:spcPts val="600"/>
              </a:spcBef>
              <a:buClr>
                <a:schemeClr val="accent1"/>
              </a:buClr>
              <a:buSzPts val="1800"/>
              <a:buFont typeface="Arial"/>
              <a:buChar char="•"/>
            </a:pPr>
            <a:r>
              <a:rPr lang="es-ES" sz="1800" dirty="0">
                <a:solidFill>
                  <a:schemeClr val="tx1"/>
                </a:solidFill>
                <a:latin typeface="Calibri" panose="020F0502020204030204" pitchFamily="34" charset="0"/>
                <a:ea typeface="Helvetica Neue"/>
                <a:cs typeface="Calibri" panose="020F0502020204030204" pitchFamily="34" charset="0"/>
                <a:sym typeface="Helvetica Neue"/>
              </a:rPr>
              <a:t>Basar todas las decisiones en el interés superior del niño o niña.</a:t>
            </a:r>
          </a:p>
          <a:p>
            <a:pPr marL="285750" indent="-285750">
              <a:spcBef>
                <a:spcPts val="600"/>
              </a:spcBef>
              <a:buClr>
                <a:schemeClr val="accent1"/>
              </a:buClr>
              <a:buSzPts val="1800"/>
              <a:buFont typeface="Arial"/>
              <a:buChar char="•"/>
            </a:pPr>
            <a:r>
              <a:rPr lang="es-ES" sz="1800" dirty="0">
                <a:solidFill>
                  <a:schemeClr val="tx1"/>
                </a:solidFill>
                <a:latin typeface="Calibri" panose="020F0502020204030204" pitchFamily="34" charset="0"/>
                <a:ea typeface="Helvetica Neue"/>
                <a:cs typeface="Calibri" panose="020F0502020204030204" pitchFamily="34" charset="0"/>
                <a:sym typeface="Helvetica Neue"/>
              </a:rPr>
              <a:t>Responder de manera integral a las necesidades de cuidado y protección de los niños, niñas, familias y comunidades en situación de vulnerabilidad. </a:t>
            </a:r>
          </a:p>
          <a:p>
            <a:pPr marL="285750" lvl="0" indent="-285750">
              <a:spcBef>
                <a:spcPts val="600"/>
              </a:spcBef>
              <a:buClr>
                <a:schemeClr val="accent1"/>
              </a:buClr>
              <a:buSzPts val="1800"/>
              <a:buFont typeface="Arial"/>
              <a:buChar char="•"/>
            </a:pPr>
            <a:r>
              <a:rPr lang="es-ES" sz="1800" dirty="0">
                <a:solidFill>
                  <a:schemeClr val="tx1"/>
                </a:solidFill>
                <a:latin typeface="Calibri" panose="020F0502020204030204" pitchFamily="34" charset="0"/>
                <a:ea typeface="Helvetica Neue"/>
                <a:cs typeface="Calibri" panose="020F0502020204030204" pitchFamily="34" charset="0"/>
                <a:sym typeface="Helvetica Neue"/>
              </a:rPr>
              <a:t>Prevenir </a:t>
            </a:r>
            <a:r>
              <a:rPr lang="es-E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y responder a la separación familiar. </a:t>
            </a:r>
          </a:p>
          <a:p>
            <a:pPr marL="285750" marR="0" lvl="0" indent="-285750" algn="l" rtl="0">
              <a:lnSpc>
                <a:spcPct val="100000"/>
              </a:lnSpc>
              <a:spcBef>
                <a:spcPts val="600"/>
              </a:spcBef>
              <a:spcAft>
                <a:spcPts val="0"/>
              </a:spcAft>
              <a:buClr>
                <a:schemeClr val="accent1"/>
              </a:buClr>
              <a:buSzPts val="1800"/>
              <a:buFont typeface="Arial"/>
              <a:buChar char="•"/>
            </a:pPr>
            <a:r>
              <a:rPr lang="es-E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Priorizar la reunificación familiar de todos los niños, niñas y adolescentes no acompañados o separados, y asegurar colocaciones estables a largo plazo para aquellos que no puedan ser reunificados.</a:t>
            </a:r>
          </a:p>
          <a:p>
            <a:pPr marL="285750" marR="0" lvl="0" indent="-285750" algn="l" rtl="0">
              <a:lnSpc>
                <a:spcPct val="100000"/>
              </a:lnSpc>
              <a:spcBef>
                <a:spcPts val="600"/>
              </a:spcBef>
              <a:spcAft>
                <a:spcPts val="0"/>
              </a:spcAft>
              <a:buClr>
                <a:schemeClr val="accent1"/>
              </a:buClr>
              <a:buSzPts val="1800"/>
              <a:buFont typeface="Arial"/>
              <a:buChar char="•"/>
            </a:pPr>
            <a:r>
              <a:rPr lang="es-ES" sz="18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Las respuestas de protección infantil en emergencias deben apoyarse en las estructuras y capacidades existentes de cuidado alternativo.</a:t>
            </a:r>
            <a:endParaRPr dirty="0">
              <a:solidFill>
                <a:schemeClr val="tx1"/>
              </a:solidFill>
              <a:latin typeface="Calibri" panose="020F0502020204030204" pitchFamily="34" charset="0"/>
              <a:cs typeface="Calibri" panose="020F0502020204030204" pitchFamily="34" charset="0"/>
            </a:endParaRPr>
          </a:p>
          <a:p>
            <a:pPr marL="285750" marR="0" lvl="0" indent="-171450" algn="l" rtl="0">
              <a:lnSpc>
                <a:spcPct val="100000"/>
              </a:lnSpc>
              <a:spcBef>
                <a:spcPts val="600"/>
              </a:spcBef>
              <a:spcAft>
                <a:spcPts val="0"/>
              </a:spcAft>
              <a:buClr>
                <a:srgbClr val="000000"/>
              </a:buClr>
              <a:buSzPts val="1800"/>
              <a:buFont typeface="Arial"/>
              <a:buNone/>
            </a:pPr>
            <a:endParaRPr sz="1800" b="0" i="0" u="none" strike="noStrike" cap="none" dirty="0">
              <a:solidFill>
                <a:srgbClr val="000000"/>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dirty="0">
              <a:solidFill>
                <a:schemeClr val="dk1"/>
              </a:solidFill>
              <a:latin typeface="Helvetica Neue"/>
              <a:ea typeface="Helvetica Neue"/>
              <a:cs typeface="Helvetica Neue"/>
              <a:sym typeface="Helvetica Neue"/>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60"/>
          <p:cNvSpPr txBox="1">
            <a:spLocks noGrp="1"/>
          </p:cNvSpPr>
          <p:nvPr>
            <p:ph type="title"/>
          </p:nvPr>
        </p:nvSpPr>
        <p:spPr>
          <a:xfrm>
            <a:off x="507396" y="340575"/>
            <a:ext cx="10515600" cy="1325563"/>
          </a:xfrm>
          <a:prstGeom prst="rect">
            <a:avLst/>
          </a:prstGeom>
          <a:noFill/>
          <a:ln>
            <a:noFill/>
          </a:ln>
        </p:spPr>
        <p:txBody>
          <a:bodyPr spcFirstLastPara="1" wrap="square" lIns="91425" tIns="45700" rIns="91425" bIns="45700" anchor="ctr" anchorCtr="0">
            <a:normAutofit/>
          </a:bodyPr>
          <a:lstStyle/>
          <a:p>
            <a:pPr lvl="0"/>
            <a:r>
              <a:rPr lang="it-IT" dirty="0" err="1"/>
              <a:t>Principios</a:t>
            </a:r>
            <a:r>
              <a:rPr lang="it-IT" dirty="0"/>
              <a:t> del </a:t>
            </a:r>
            <a:r>
              <a:rPr lang="it-IT" dirty="0" err="1"/>
              <a:t>Cuidado</a:t>
            </a:r>
            <a:r>
              <a:rPr lang="it-IT" dirty="0"/>
              <a:t> Alternativo </a:t>
            </a:r>
            <a:r>
              <a:rPr lang="en-US" dirty="0"/>
              <a:t>(II)</a:t>
            </a:r>
            <a:endParaRPr dirty="0"/>
          </a:p>
        </p:txBody>
      </p:sp>
      <p:pic>
        <p:nvPicPr>
          <p:cNvPr id="260" name="Google Shape;260;p60" descr="Image result for children in refugee settings"/>
          <p:cNvPicPr preferRelativeResize="0"/>
          <p:nvPr/>
        </p:nvPicPr>
        <p:blipFill rotWithShape="1">
          <a:blip r:embed="rId3">
            <a:alphaModFix/>
          </a:blip>
          <a:srcRect/>
          <a:stretch/>
        </p:blipFill>
        <p:spPr>
          <a:xfrm>
            <a:off x="7987228" y="2804151"/>
            <a:ext cx="3802990" cy="2655064"/>
          </a:xfrm>
          <a:prstGeom prst="rect">
            <a:avLst/>
          </a:prstGeom>
          <a:noFill/>
          <a:ln>
            <a:noFill/>
          </a:ln>
        </p:spPr>
      </p:pic>
      <p:sp>
        <p:nvSpPr>
          <p:cNvPr id="261" name="Google Shape;261;p60"/>
          <p:cNvSpPr/>
          <p:nvPr/>
        </p:nvSpPr>
        <p:spPr>
          <a:xfrm>
            <a:off x="401782" y="1874729"/>
            <a:ext cx="7299784" cy="45242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endParaRPr sz="2000" b="1" i="0" u="none" strike="noStrike" cap="none" dirty="0">
              <a:solidFill>
                <a:schemeClr val="dk1"/>
              </a:solidFill>
              <a:latin typeface="Helvetica Neue"/>
              <a:ea typeface="Helvetica Neue"/>
              <a:cs typeface="Helvetica Neue"/>
              <a:sym typeface="Helvetica Neue"/>
            </a:endParaRPr>
          </a:p>
          <a:p>
            <a:pPr>
              <a:buSzPts val="2000"/>
            </a:pPr>
            <a:r>
              <a:rPr lang="en-US" sz="2000" b="1" dirty="0" err="1">
                <a:solidFill>
                  <a:schemeClr val="accent3"/>
                </a:solidFill>
                <a:latin typeface="Calibri" panose="020F0502020204030204" pitchFamily="34" charset="0"/>
                <a:ea typeface="Helvetica Neue"/>
                <a:cs typeface="Calibri" panose="020F0502020204030204" pitchFamily="34" charset="0"/>
                <a:sym typeface="Helvetica Neue"/>
              </a:rPr>
              <a:t>Principios</a:t>
            </a:r>
            <a:r>
              <a:rPr lang="en-US" sz="2000" b="1" dirty="0">
                <a:solidFill>
                  <a:schemeClr val="accent3"/>
                </a:solidFill>
                <a:latin typeface="Calibri" panose="020F0502020204030204" pitchFamily="34" charset="0"/>
                <a:ea typeface="Helvetica Neue"/>
                <a:cs typeface="Calibri" panose="020F0502020204030204" pitchFamily="34" charset="0"/>
                <a:sym typeface="Helvetica Neue"/>
              </a:rPr>
              <a:t> del Cuidado Alternativo:</a:t>
            </a:r>
            <a:endParaRPr lang="en-US" sz="2000" b="1" dirty="0">
              <a:solidFill>
                <a:schemeClr val="accent3"/>
              </a:solidFill>
              <a:latin typeface="Calibri" panose="020F0502020204030204" pitchFamily="34" charset="0"/>
              <a:ea typeface="Calibri" panose="020F0502020204030204" pitchFamily="34" charset="0"/>
              <a:cs typeface="Calibri" panose="020F0502020204030204" pitchFamily="34" charset="0"/>
              <a:sym typeface="Helvetica Neue"/>
            </a:endParaRPr>
          </a:p>
          <a:p>
            <a:pPr marL="285750" lvl="0" indent="-285750">
              <a:spcBef>
                <a:spcPts val="600"/>
              </a:spcBef>
              <a:buClr>
                <a:schemeClr val="accent1"/>
              </a:buClr>
              <a:buSzPts val="1800"/>
              <a:buFont typeface="Arial"/>
              <a:buChar char="•"/>
            </a:pPr>
            <a:r>
              <a:rPr lang="es-ES" sz="1800" dirty="0">
                <a:latin typeface="Calibri" panose="020F0502020204030204" pitchFamily="34" charset="0"/>
                <a:ea typeface="Calibri" panose="020F0502020204030204" pitchFamily="34" charset="0"/>
                <a:cs typeface="Calibri" panose="020F0502020204030204" pitchFamily="34" charset="0"/>
              </a:rPr>
              <a:t>Asegurar que los niños, niñas y sus cuidadores cuenten con los recursos suficientes para su supervivencia y sustento</a:t>
            </a:r>
            <a:endParaRPr sz="18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285750" lvl="0" indent="-285750">
              <a:spcBef>
                <a:spcPts val="600"/>
              </a:spcBef>
              <a:buClr>
                <a:schemeClr val="accent1"/>
              </a:buClr>
              <a:buSzPts val="1800"/>
              <a:buFont typeface="Arial"/>
              <a:buChar char="•"/>
            </a:pPr>
            <a:r>
              <a:rPr lang="es-ES" sz="1800" dirty="0">
                <a:latin typeface="Calibri" panose="020F0502020204030204" pitchFamily="34" charset="0"/>
                <a:ea typeface="Calibri" panose="020F0502020204030204" pitchFamily="34" charset="0"/>
                <a:cs typeface="Calibri" panose="020F0502020204030204" pitchFamily="34" charset="0"/>
              </a:rPr>
              <a:t>Escuchar y tener en cuenta la opinión de los niños y las niñas</a:t>
            </a:r>
            <a:r>
              <a:rPr lang="en-US" sz="1800" b="0" i="0" u="none" strike="noStrike" cap="none" dirty="0">
                <a:solidFill>
                  <a:schemeClr val="tx1"/>
                </a:solidFill>
                <a:latin typeface="Calibri" panose="020F0502020204030204" pitchFamily="34" charset="0"/>
                <a:ea typeface="Calibri" panose="020F0502020204030204" pitchFamily="34" charset="0"/>
                <a:cs typeface="Calibri" panose="020F0502020204030204" pitchFamily="34" charset="0"/>
                <a:sym typeface="Helvetica Neue"/>
              </a:rPr>
              <a:t> </a:t>
            </a:r>
          </a:p>
          <a:p>
            <a:pPr marL="285750" lvl="0" indent="-285750">
              <a:spcBef>
                <a:spcPts val="600"/>
              </a:spcBef>
              <a:buClr>
                <a:schemeClr val="accent1"/>
              </a:buClr>
              <a:buSzPts val="1800"/>
              <a:buFont typeface="Arial"/>
              <a:buChar char="•"/>
            </a:pPr>
            <a:r>
              <a:rPr lang="es-ES" sz="1800" dirty="0">
                <a:latin typeface="Calibri" panose="020F0502020204030204" pitchFamily="34" charset="0"/>
                <a:ea typeface="Calibri" panose="020F0502020204030204" pitchFamily="34" charset="0"/>
                <a:cs typeface="Calibri" panose="020F0502020204030204" pitchFamily="34" charset="0"/>
              </a:rPr>
              <a:t>Utilizar y promover, siempre que sea posible, alternativas de cuidado basadas en la familia.</a:t>
            </a:r>
          </a:p>
          <a:p>
            <a:pPr marL="285750" lvl="0" indent="-285750">
              <a:spcBef>
                <a:spcPts val="600"/>
              </a:spcBef>
              <a:buClr>
                <a:schemeClr val="accent1"/>
              </a:buClr>
              <a:buSzPts val="1800"/>
              <a:buFont typeface="Arial"/>
              <a:buChar char="•"/>
            </a:pPr>
            <a:r>
              <a:rPr lang="es-ES" sz="1800" dirty="0">
                <a:latin typeface="Calibri" panose="020F0502020204030204" pitchFamily="34" charset="0"/>
                <a:ea typeface="Calibri" panose="020F0502020204030204" pitchFamily="34" charset="0"/>
                <a:cs typeface="Calibri" panose="020F0502020204030204" pitchFamily="34" charset="0"/>
              </a:rPr>
              <a:t>Garantizar que las modalidades de cuidado cumplan con los estándares acordados, especialmente antes de una colocación de emergencia.</a:t>
            </a:r>
          </a:p>
          <a:p>
            <a:pPr marL="285750" lvl="0" indent="-285750">
              <a:spcBef>
                <a:spcPts val="600"/>
              </a:spcBef>
              <a:buClr>
                <a:schemeClr val="accent1"/>
              </a:buClr>
              <a:buSzPts val="1800"/>
              <a:buFont typeface="Arial"/>
              <a:buChar char="•"/>
            </a:pPr>
            <a:r>
              <a:rPr lang="es-ES" sz="1800" dirty="0">
                <a:latin typeface="Calibri" panose="020F0502020204030204" pitchFamily="34" charset="0"/>
                <a:ea typeface="Calibri" panose="020F0502020204030204" pitchFamily="34" charset="0"/>
                <a:cs typeface="Calibri" panose="020F0502020204030204" pitchFamily="34" charset="0"/>
              </a:rPr>
              <a:t>Asegurar que cada colocación de cuidado del niño o la niña sea registrada, supervisada y revisada.</a:t>
            </a:r>
          </a:p>
          <a:p>
            <a:pPr marL="285750" lvl="0" indent="-285750">
              <a:spcBef>
                <a:spcPts val="600"/>
              </a:spcBef>
              <a:buClr>
                <a:schemeClr val="accent1"/>
              </a:buClr>
              <a:buSzPts val="1800"/>
              <a:buFont typeface="Arial"/>
              <a:buChar char="•"/>
            </a:pPr>
            <a:r>
              <a:rPr lang="es-ES" sz="1800" dirty="0">
                <a:latin typeface="Calibri" panose="020F0502020204030204" pitchFamily="34" charset="0"/>
                <a:ea typeface="Calibri" panose="020F0502020204030204" pitchFamily="34" charset="0"/>
                <a:cs typeface="Calibri" panose="020F0502020204030204" pitchFamily="34" charset="0"/>
              </a:rPr>
              <a:t>Garantizar que los servicios se presten sin discriminación y con atención a las necesidades específicas del niño o la niña.</a:t>
            </a:r>
            <a:endParaRPr sz="18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dirty="0">
              <a:solidFill>
                <a:schemeClr val="dk1"/>
              </a:solidFill>
              <a:latin typeface="Helvetica Neue"/>
              <a:ea typeface="Helvetica Neue"/>
              <a:cs typeface="Helvetica Neue"/>
              <a:sym typeface="Helvetica Neue"/>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12"/>
          <p:cNvSpPr txBox="1">
            <a:spLocks noGrp="1"/>
          </p:cNvSpPr>
          <p:nvPr>
            <p:ph type="body" idx="2"/>
          </p:nvPr>
        </p:nvSpPr>
        <p:spPr>
          <a:xfrm>
            <a:off x="656021" y="2043112"/>
            <a:ext cx="10820015" cy="4137351"/>
          </a:xfrm>
          <a:prstGeom prst="rect">
            <a:avLst/>
          </a:prstGeom>
          <a:noFill/>
          <a:ln>
            <a:noFill/>
          </a:ln>
        </p:spPr>
        <p:txBody>
          <a:bodyPr spcFirstLastPara="1" wrap="square" lIns="91425" tIns="45700" rIns="91425" bIns="45700" anchor="t" anchorCtr="0">
            <a:noAutofit/>
          </a:bodyPr>
          <a:lstStyle/>
          <a:p>
            <a:pPr marL="342900" indent="-342900">
              <a:buSzPts val="2000"/>
            </a:pPr>
            <a:r>
              <a:rPr lang="es-ES" sz="2400" dirty="0">
                <a:latin typeface="Calibri" panose="020F0502020204030204" pitchFamily="34" charset="0"/>
                <a:ea typeface="Calibri" panose="020F0502020204030204" pitchFamily="34" charset="0"/>
                <a:cs typeface="Calibri" panose="020F0502020204030204" pitchFamily="34" charset="0"/>
              </a:rPr>
              <a:t>Contexto y aspectos culturales en relación con el cuidado alternativo.</a:t>
            </a:r>
          </a:p>
          <a:p>
            <a:pPr marL="342900" indent="-342900">
              <a:buSzPts val="2000"/>
            </a:pPr>
            <a:r>
              <a:rPr lang="es-ES" sz="2400" dirty="0">
                <a:latin typeface="Calibri" panose="020F0502020204030204" pitchFamily="34" charset="0"/>
                <a:ea typeface="Calibri" panose="020F0502020204030204" pitchFamily="34" charset="0"/>
                <a:cs typeface="Calibri" panose="020F0502020204030204" pitchFamily="34" charset="0"/>
              </a:rPr>
              <a:t>Evaluación de las modalidades de cuidado actuales de los niños, niñas y adolescentes no acompañados o separados (MNAS).</a:t>
            </a:r>
          </a:p>
          <a:p>
            <a:pPr marL="342900" indent="-342900">
              <a:buSzPts val="2000"/>
            </a:pPr>
            <a:r>
              <a:rPr lang="es-ES" sz="2400" dirty="0">
                <a:latin typeface="Calibri" panose="020F0502020204030204" pitchFamily="34" charset="0"/>
                <a:ea typeface="Calibri" panose="020F0502020204030204" pitchFamily="34" charset="0"/>
                <a:cs typeface="Calibri" panose="020F0502020204030204" pitchFamily="34" charset="0"/>
              </a:rPr>
              <a:t>Identificación de opciones de cuidado alternativo para los MNAS que actualmente no cuentan con un cuidador adulto o que viven en una modalidad de cuidado inadecuada, basándose en soluciones locales apropiadas.</a:t>
            </a:r>
          </a:p>
          <a:p>
            <a:pPr marL="342900" indent="-342900">
              <a:buSzPts val="2000"/>
            </a:pPr>
            <a:r>
              <a:rPr lang="es-ES" sz="2400" dirty="0">
                <a:latin typeface="Calibri" panose="020F0502020204030204" pitchFamily="34" charset="0"/>
                <a:ea typeface="Calibri" panose="020F0502020204030204" pitchFamily="34" charset="0"/>
                <a:cs typeface="Calibri" panose="020F0502020204030204" pitchFamily="34" charset="0"/>
              </a:rPr>
              <a:t>Capacidad para monitorear la situación de todos los MNAS que viven en modalidades de cuidado alternativo.</a:t>
            </a:r>
          </a:p>
          <a:p>
            <a:pPr marL="342900" indent="-342900">
              <a:buSzPts val="2000"/>
            </a:pPr>
            <a:r>
              <a:rPr lang="es-ES" sz="2400" dirty="0">
                <a:latin typeface="Calibri" panose="020F0502020204030204" pitchFamily="34" charset="0"/>
                <a:ea typeface="Calibri" panose="020F0502020204030204" pitchFamily="34" charset="0"/>
                <a:cs typeface="Calibri" panose="020F0502020204030204" pitchFamily="34" charset="0"/>
              </a:rPr>
              <a:t>Prevención de separaciones secundarias.</a:t>
            </a:r>
          </a:p>
        </p:txBody>
      </p:sp>
      <p:sp>
        <p:nvSpPr>
          <p:cNvPr id="267" name="Google Shape;267;p12"/>
          <p:cNvSpPr txBox="1"/>
          <p:nvPr/>
        </p:nvSpPr>
        <p:spPr>
          <a:xfrm>
            <a:off x="656021" y="365656"/>
            <a:ext cx="11866622" cy="954067"/>
          </a:xfrm>
          <a:prstGeom prst="rect">
            <a:avLst/>
          </a:prstGeom>
          <a:noFill/>
          <a:ln>
            <a:noFill/>
          </a:ln>
        </p:spPr>
        <p:txBody>
          <a:bodyPr spcFirstLastPara="1" wrap="square" lIns="91425" tIns="45700" rIns="91425" bIns="45700" anchor="t" anchorCtr="0">
            <a:spAutoFit/>
          </a:bodyPr>
          <a:lstStyle/>
          <a:p>
            <a:pPr lvl="0"/>
            <a:r>
              <a:rPr lang="es-ES" sz="2800" b="1" i="0" u="none" strike="noStrike" cap="none" dirty="0">
                <a:solidFill>
                  <a:schemeClr val="accent3"/>
                </a:solidFill>
                <a:latin typeface="Arial"/>
                <a:ea typeface="Arial"/>
                <a:cs typeface="Arial"/>
                <a:sym typeface="Arial"/>
              </a:rPr>
              <a:t>Elementos clave al considerar las necesidades de cuidado alternativo de los MNAS en contextos de emergencia</a:t>
            </a:r>
            <a:r>
              <a:rPr lang="en-US" sz="2800" b="1" i="0" u="none" strike="noStrike" cap="none" dirty="0">
                <a:solidFill>
                  <a:schemeClr val="accent3"/>
                </a:solidFill>
                <a:latin typeface="Arial"/>
                <a:ea typeface="Arial"/>
                <a:cs typeface="Arial"/>
                <a:sym typeface="Arial"/>
              </a:rPr>
              <a:t>?</a:t>
            </a:r>
            <a:endParaRPr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13"/>
          <p:cNvSpPr/>
          <p:nvPr/>
        </p:nvSpPr>
        <p:spPr>
          <a:xfrm>
            <a:off x="642146" y="2073092"/>
            <a:ext cx="9449692" cy="4154943"/>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chemeClr val="accent1"/>
              </a:buClr>
              <a:buSzPts val="2400"/>
              <a:buFont typeface="Arial"/>
              <a:buChar char="•"/>
            </a:pPr>
            <a:r>
              <a:rPr lang="es-ES" sz="24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Este tipo de cuidado resulta insatisfactorio por cualquier período que exceda las 12 semanas</a:t>
            </a:r>
            <a:br>
              <a:rPr lang="es-ES" sz="24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br>
            <a:endParaRPr lang="es-ES" sz="24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endParaRPr>
          </a:p>
          <a:p>
            <a:pPr marL="457200" marR="0" lvl="0" indent="-457200" algn="l" rtl="0">
              <a:lnSpc>
                <a:spcPct val="100000"/>
              </a:lnSpc>
              <a:spcBef>
                <a:spcPts val="0"/>
              </a:spcBef>
              <a:spcAft>
                <a:spcPts val="0"/>
              </a:spcAft>
              <a:buClr>
                <a:schemeClr val="accent1"/>
              </a:buClr>
              <a:buSzPts val="2400"/>
              <a:buFont typeface="Arial"/>
              <a:buChar char="•"/>
            </a:pPr>
            <a:r>
              <a:rPr lang="es-ES" sz="24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Debe procurarse establecer modalidades de cuidado más adecuadas dentro de dicho período de tiempo</a:t>
            </a:r>
          </a:p>
          <a:p>
            <a:pPr marR="0" lvl="0" algn="l" rtl="0">
              <a:lnSpc>
                <a:spcPct val="100000"/>
              </a:lnSpc>
              <a:spcBef>
                <a:spcPts val="0"/>
              </a:spcBef>
              <a:spcAft>
                <a:spcPts val="0"/>
              </a:spcAft>
              <a:buClr>
                <a:schemeClr val="accent1"/>
              </a:buClr>
              <a:buSzPts val="2400"/>
            </a:pPr>
            <a:endParaRPr lang="es-ES" sz="24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endParaRPr>
          </a:p>
          <a:p>
            <a:pPr marL="457200" marR="0" lvl="0" indent="-457200" algn="l" rtl="0">
              <a:lnSpc>
                <a:spcPct val="100000"/>
              </a:lnSpc>
              <a:spcBef>
                <a:spcPts val="0"/>
              </a:spcBef>
              <a:spcAft>
                <a:spcPts val="0"/>
              </a:spcAft>
              <a:buClr>
                <a:schemeClr val="accent1"/>
              </a:buClr>
              <a:buSzPts val="2400"/>
              <a:buFont typeface="Arial"/>
              <a:buChar char="•"/>
            </a:pPr>
            <a:r>
              <a:rPr lang="es-ES" sz="24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Es importante realizar un seguimiento y monitoreo de las modalidades de cuidado</a:t>
            </a:r>
          </a:p>
          <a:p>
            <a:pPr marR="0" lvl="0" algn="l" rtl="0">
              <a:lnSpc>
                <a:spcPct val="100000"/>
              </a:lnSpc>
              <a:spcBef>
                <a:spcPts val="0"/>
              </a:spcBef>
              <a:spcAft>
                <a:spcPts val="0"/>
              </a:spcAft>
              <a:buClr>
                <a:schemeClr val="accent1"/>
              </a:buClr>
              <a:buSzPts val="2400"/>
            </a:pPr>
            <a:endParaRPr lang="es-ES" sz="24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endParaRPr>
          </a:p>
          <a:p>
            <a:pPr marL="457200" marR="0" lvl="0" indent="-457200" algn="l" rtl="0">
              <a:lnSpc>
                <a:spcPct val="100000"/>
              </a:lnSpc>
              <a:spcBef>
                <a:spcPts val="0"/>
              </a:spcBef>
              <a:spcAft>
                <a:spcPts val="0"/>
              </a:spcAft>
              <a:buClr>
                <a:schemeClr val="accent1"/>
              </a:buClr>
              <a:buSzPts val="2400"/>
              <a:buFont typeface="Arial"/>
              <a:buChar char="•"/>
            </a:pPr>
            <a:r>
              <a:rPr lang="es-ES" sz="24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Remítase a la Herramienta 47 – Normas para el cuidado temporal</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a:p>
            <a:pPr marL="457200" marR="0" lvl="0" indent="-304800" algn="l" rtl="0">
              <a:lnSpc>
                <a:spcPct val="100000"/>
              </a:lnSpc>
              <a:spcBef>
                <a:spcPts val="0"/>
              </a:spcBef>
              <a:spcAft>
                <a:spcPts val="0"/>
              </a:spcAft>
              <a:buClr>
                <a:schemeClr val="accent1"/>
              </a:buClr>
              <a:buSzPts val="2400"/>
              <a:buFont typeface="Arial"/>
              <a:buNone/>
            </a:pPr>
            <a:endParaRPr sz="2400" b="0" i="0" u="sng" strike="noStrike" cap="none" dirty="0">
              <a:solidFill>
                <a:schemeClr val="dk1"/>
              </a:solidFill>
              <a:latin typeface="Calibri" panose="020F0502020204030204" pitchFamily="34" charset="0"/>
              <a:ea typeface="Helvetica Neue"/>
              <a:cs typeface="Calibri" panose="020F0502020204030204" pitchFamily="34" charset="0"/>
              <a:sym typeface="Helvetica Neue"/>
            </a:endParaRPr>
          </a:p>
        </p:txBody>
      </p:sp>
      <p:pic>
        <p:nvPicPr>
          <p:cNvPr id="273" name="Google Shape;273;p13" descr="C:\Documents and Settings\Owner\Local Settings\Temporary Internet Files\Content.IE5\6FEDGL4N\MC900019094[1].wmf"/>
          <p:cNvPicPr preferRelativeResize="0"/>
          <p:nvPr/>
        </p:nvPicPr>
        <p:blipFill rotWithShape="1">
          <a:blip r:embed="rId3">
            <a:alphaModFix/>
          </a:blip>
          <a:srcRect/>
          <a:stretch/>
        </p:blipFill>
        <p:spPr>
          <a:xfrm>
            <a:off x="10091838" y="5600563"/>
            <a:ext cx="1667593" cy="981877"/>
          </a:xfrm>
          <a:prstGeom prst="rect">
            <a:avLst/>
          </a:prstGeom>
          <a:noFill/>
          <a:ln>
            <a:noFill/>
          </a:ln>
        </p:spPr>
      </p:pic>
      <p:pic>
        <p:nvPicPr>
          <p:cNvPr id="274" name="Google Shape;274;p13" descr="Document"/>
          <p:cNvPicPr preferRelativeResize="0"/>
          <p:nvPr/>
        </p:nvPicPr>
        <p:blipFill rotWithShape="1">
          <a:blip r:embed="rId4">
            <a:alphaModFix/>
          </a:blip>
          <a:srcRect/>
          <a:stretch/>
        </p:blipFill>
        <p:spPr>
          <a:xfrm>
            <a:off x="10541470" y="4332364"/>
            <a:ext cx="1008384" cy="1008384"/>
          </a:xfrm>
          <a:prstGeom prst="rect">
            <a:avLst/>
          </a:prstGeom>
          <a:noFill/>
          <a:ln>
            <a:noFill/>
          </a:ln>
        </p:spPr>
      </p:pic>
      <p:sp>
        <p:nvSpPr>
          <p:cNvPr id="275" name="Google Shape;275;p13"/>
          <p:cNvSpPr txBox="1"/>
          <p:nvPr/>
        </p:nvSpPr>
        <p:spPr>
          <a:xfrm>
            <a:off x="473725" y="440674"/>
            <a:ext cx="10785513" cy="101562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ES" sz="3000" b="1" i="0" u="none" strike="noStrike" cap="none" dirty="0">
                <a:solidFill>
                  <a:schemeClr val="accent3"/>
                </a:solidFill>
                <a:latin typeface="Helvetica Neue"/>
                <a:ea typeface="Helvetica Neue"/>
                <a:cs typeface="Helvetica Neue"/>
                <a:sym typeface="Helvetica Neue"/>
              </a:rPr>
              <a:t>¿Qué se debe hacer cuando ya se han dispuesto arreglos residenciales temporales?</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2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ct val="111111"/>
              <a:buFont typeface="Helvetica Neue"/>
              <a:buNone/>
            </a:pPr>
            <a:r>
              <a:rPr lang="es-ES" sz="3240" dirty="0"/>
              <a:t>Actividad 1 – Elaborar un Plan de Acción de Cuidado Alternativo para MNAS</a:t>
            </a:r>
            <a:endParaRPr sz="3240" dirty="0"/>
          </a:p>
        </p:txBody>
      </p:sp>
      <p:sp>
        <p:nvSpPr>
          <p:cNvPr id="281" name="Google Shape;281;p21"/>
          <p:cNvSpPr txBox="1">
            <a:spLocks noGrp="1"/>
          </p:cNvSpPr>
          <p:nvPr>
            <p:ph type="body" idx="2"/>
          </p:nvPr>
        </p:nvSpPr>
        <p:spPr>
          <a:xfrm>
            <a:off x="656023" y="1872867"/>
            <a:ext cx="10820013" cy="4397303"/>
          </a:xfrm>
          <a:prstGeom prst="rect">
            <a:avLst/>
          </a:prstGeom>
          <a:noFill/>
          <a:ln>
            <a:noFill/>
          </a:ln>
        </p:spPr>
        <p:txBody>
          <a:bodyPr spcFirstLastPara="1" wrap="square" lIns="91425" tIns="45700" rIns="91425" bIns="45700" anchor="t" anchorCtr="0">
            <a:normAutofit/>
          </a:bodyPr>
          <a:lstStyle/>
          <a:p>
            <a:pPr marL="50800" lvl="0" indent="0" algn="just" rtl="0">
              <a:lnSpc>
                <a:spcPct val="90000"/>
              </a:lnSpc>
              <a:spcBef>
                <a:spcPts val="0"/>
              </a:spcBef>
              <a:spcAft>
                <a:spcPts val="0"/>
              </a:spcAft>
              <a:buSzPts val="2800"/>
              <a:buNone/>
            </a:pPr>
            <a:r>
              <a:rPr lang="es-ES" sz="1800" i="0" u="none" strike="noStrike" dirty="0">
                <a:solidFill>
                  <a:schemeClr val="tx1"/>
                </a:solidFill>
                <a:latin typeface="Calibri" panose="020F0502020204030204" pitchFamily="34" charset="0"/>
                <a:cs typeface="Calibri" panose="020F0502020204030204" pitchFamily="34" charset="0"/>
                <a:sym typeface="Helvetica Neue"/>
              </a:rPr>
              <a:t>En grupos:</a:t>
            </a:r>
          </a:p>
          <a:p>
            <a:pPr marL="50800" lvl="0" indent="0" algn="just" rtl="0">
              <a:lnSpc>
                <a:spcPct val="90000"/>
              </a:lnSpc>
              <a:spcBef>
                <a:spcPts val="0"/>
              </a:spcBef>
              <a:spcAft>
                <a:spcPts val="0"/>
              </a:spcAft>
              <a:buSzPts val="2800"/>
              <a:buNone/>
            </a:pPr>
            <a:endParaRPr lang="es-ES" sz="1800" dirty="0">
              <a:solidFill>
                <a:schemeClr val="tx1"/>
              </a:solidFill>
              <a:latin typeface="Calibri" panose="020F0502020204030204" pitchFamily="34" charset="0"/>
              <a:cs typeface="Calibri" panose="020F0502020204030204" pitchFamily="34" charset="0"/>
            </a:endParaRPr>
          </a:p>
          <a:p>
            <a:pPr marL="50800" lvl="0" indent="0" algn="just" rtl="0">
              <a:lnSpc>
                <a:spcPct val="90000"/>
              </a:lnSpc>
              <a:spcBef>
                <a:spcPts val="0"/>
              </a:spcBef>
              <a:spcAft>
                <a:spcPts val="0"/>
              </a:spcAft>
              <a:buSzPts val="2800"/>
              <a:buNone/>
            </a:pPr>
            <a:r>
              <a:rPr lang="es-ES" sz="1800" b="1" i="0" u="none" strike="noStrike" dirty="0">
                <a:solidFill>
                  <a:schemeClr val="tx1"/>
                </a:solidFill>
                <a:latin typeface="Calibri" panose="020F0502020204030204" pitchFamily="34" charset="0"/>
                <a:cs typeface="Calibri" panose="020F0502020204030204" pitchFamily="34" charset="0"/>
                <a:sym typeface="Helvetica Neue"/>
              </a:rPr>
              <a:t>Refiéranse</a:t>
            </a:r>
            <a:r>
              <a:rPr lang="es-ES" sz="1800" i="0" u="none" strike="noStrike" dirty="0">
                <a:solidFill>
                  <a:schemeClr val="tx1"/>
                </a:solidFill>
                <a:latin typeface="Calibri" panose="020F0502020204030204" pitchFamily="34" charset="0"/>
                <a:cs typeface="Calibri" panose="020F0502020204030204" pitchFamily="34" charset="0"/>
                <a:sym typeface="Helvetica Neue"/>
              </a:rPr>
              <a:t> al </a:t>
            </a:r>
            <a:r>
              <a:rPr lang="es-ES" sz="1800" i="1" u="none" strike="noStrike" dirty="0">
                <a:solidFill>
                  <a:schemeClr val="tx1"/>
                </a:solidFill>
                <a:latin typeface="Calibri" panose="020F0502020204030204" pitchFamily="34" charset="0"/>
                <a:cs typeface="Calibri" panose="020F0502020204030204" pitchFamily="34" charset="0"/>
                <a:sym typeface="Helvetica Neue"/>
              </a:rPr>
              <a:t>Análisis de Situación del País X </a:t>
            </a:r>
            <a:r>
              <a:rPr lang="es-ES" sz="1800" i="0" u="none" strike="noStrike" dirty="0">
                <a:solidFill>
                  <a:schemeClr val="tx1"/>
                </a:solidFill>
                <a:latin typeface="Calibri" panose="020F0502020204030204" pitchFamily="34" charset="0"/>
                <a:cs typeface="Calibri" panose="020F0502020204030204" pitchFamily="34" charset="0"/>
                <a:sym typeface="Helvetica Neue"/>
              </a:rPr>
              <a:t>e </a:t>
            </a:r>
            <a:r>
              <a:rPr lang="es-ES" sz="1800" b="1" i="0" u="none" strike="noStrike" dirty="0">
                <a:solidFill>
                  <a:schemeClr val="tx1"/>
                </a:solidFill>
                <a:latin typeface="Calibri" panose="020F0502020204030204" pitchFamily="34" charset="0"/>
                <a:cs typeface="Calibri" panose="020F0502020204030204" pitchFamily="34" charset="0"/>
                <a:sym typeface="Helvetica Neue"/>
              </a:rPr>
              <a:t>identifiquen</a:t>
            </a:r>
            <a:r>
              <a:rPr lang="es-ES" sz="1800" i="0" u="none" strike="noStrike" dirty="0">
                <a:solidFill>
                  <a:schemeClr val="tx1"/>
                </a:solidFill>
                <a:latin typeface="Calibri" panose="020F0502020204030204" pitchFamily="34" charset="0"/>
                <a:cs typeface="Calibri" panose="020F0502020204030204" pitchFamily="34" charset="0"/>
                <a:sym typeface="Helvetica Neue"/>
              </a:rPr>
              <a:t>:</a:t>
            </a:r>
          </a:p>
          <a:p>
            <a:pPr marL="50800" lvl="0" indent="0" algn="just" rtl="0">
              <a:lnSpc>
                <a:spcPct val="90000"/>
              </a:lnSpc>
              <a:spcBef>
                <a:spcPts val="0"/>
              </a:spcBef>
              <a:spcAft>
                <a:spcPts val="0"/>
              </a:spcAft>
              <a:buSzPts val="2800"/>
              <a:buNone/>
            </a:pPr>
            <a:endParaRPr lang="es-ES" sz="1800" i="0" u="none" strike="noStrike" dirty="0">
              <a:solidFill>
                <a:schemeClr val="tx1"/>
              </a:solidFill>
              <a:latin typeface="Calibri" panose="020F0502020204030204" pitchFamily="34" charset="0"/>
              <a:cs typeface="Calibri" panose="020F0502020204030204" pitchFamily="34" charset="0"/>
              <a:sym typeface="Helvetica Neue"/>
            </a:endParaRPr>
          </a:p>
          <a:p>
            <a:pPr marL="565150" lvl="0" indent="-336550" algn="just" rtl="0">
              <a:lnSpc>
                <a:spcPct val="90000"/>
              </a:lnSpc>
              <a:spcBef>
                <a:spcPts val="0"/>
              </a:spcBef>
              <a:spcAft>
                <a:spcPts val="0"/>
              </a:spcAft>
              <a:buSzPts val="2800"/>
              <a:buFont typeface="Arial"/>
              <a:buNone/>
            </a:pPr>
            <a:endParaRPr sz="1800" b="0" i="0" u="none" strike="noStrike" dirty="0">
              <a:solidFill>
                <a:schemeClr val="tx1"/>
              </a:solidFill>
              <a:latin typeface="Calibri" panose="020F0502020204030204" pitchFamily="34" charset="0"/>
              <a:cs typeface="Calibri" panose="020F0502020204030204" pitchFamily="34" charset="0"/>
              <a:sym typeface="Helvetica Neue"/>
            </a:endParaRPr>
          </a:p>
          <a:p>
            <a:pPr marL="393700" indent="-342900">
              <a:spcBef>
                <a:spcPts val="0"/>
              </a:spcBef>
              <a:buSzPct val="100000"/>
              <a:buFont typeface="Arial"/>
              <a:buAutoNum type="arabicPeriod"/>
            </a:pPr>
            <a:r>
              <a:rPr lang="es-ES" sz="1800" dirty="0">
                <a:solidFill>
                  <a:schemeClr val="tx1"/>
                </a:solidFill>
                <a:latin typeface="Calibri" panose="020F0502020204030204" pitchFamily="34" charset="0"/>
                <a:cs typeface="Calibri" panose="020F0502020204030204" pitchFamily="34" charset="0"/>
              </a:rPr>
              <a:t>¿Qué formas de cuidado alternativo se describen en el Análisis de Situación? ¿Qué formas de cuidado alternativo no se mencionan específicamente, pero es probable que estén ocurriendo?</a:t>
            </a:r>
          </a:p>
          <a:p>
            <a:pPr marL="393700" indent="-342900">
              <a:spcBef>
                <a:spcPts val="0"/>
              </a:spcBef>
              <a:buSzPct val="100000"/>
              <a:buFont typeface="Arial"/>
              <a:buAutoNum type="arabicPeriod"/>
            </a:pPr>
            <a:endParaRPr lang="es-ES" sz="1800" dirty="0">
              <a:solidFill>
                <a:schemeClr val="tx1"/>
              </a:solidFill>
              <a:latin typeface="Calibri" panose="020F0502020204030204" pitchFamily="34" charset="0"/>
              <a:cs typeface="Calibri" panose="020F0502020204030204" pitchFamily="34" charset="0"/>
            </a:endParaRPr>
          </a:p>
          <a:p>
            <a:pPr marL="393700" indent="-342900">
              <a:spcBef>
                <a:spcPts val="0"/>
              </a:spcBef>
              <a:buSzPct val="100000"/>
              <a:buFont typeface="Arial"/>
              <a:buAutoNum type="arabicPeriod"/>
            </a:pPr>
            <a:r>
              <a:rPr lang="es-ES" sz="1800" b="0" i="0" u="none" strike="noStrike" dirty="0">
                <a:solidFill>
                  <a:schemeClr val="tx1"/>
                </a:solidFill>
                <a:latin typeface="Calibri" panose="020F0502020204030204" pitchFamily="34" charset="0"/>
                <a:cs typeface="Calibri" panose="020F0502020204030204" pitchFamily="34" charset="0"/>
                <a:sym typeface="Helvetica Neue"/>
              </a:rPr>
              <a:t>¿Qué acciones, si las hay, deberían tomarse para apoyar a los niños, niñas y adolescentes separados en este contexto?</a:t>
            </a:r>
            <a:br>
              <a:rPr lang="en-US" sz="1800" b="0" i="0" u="none" strike="noStrike" dirty="0">
                <a:solidFill>
                  <a:schemeClr val="tx1"/>
                </a:solidFill>
                <a:latin typeface="Calibri" panose="020F0502020204030204" pitchFamily="34" charset="0"/>
                <a:cs typeface="Calibri" panose="020F0502020204030204" pitchFamily="34" charset="0"/>
                <a:sym typeface="Helvetica Neue"/>
              </a:rPr>
            </a:br>
            <a:endParaRPr sz="1800" dirty="0">
              <a:solidFill>
                <a:schemeClr val="tx1"/>
              </a:solidFill>
              <a:latin typeface="Calibri" panose="020F0502020204030204" pitchFamily="34" charset="0"/>
              <a:cs typeface="Calibri" panose="020F0502020204030204" pitchFamily="34" charset="0"/>
              <a:sym typeface="Helvetica Neue"/>
            </a:endParaRPr>
          </a:p>
          <a:p>
            <a:pPr marL="393700" lvl="0" indent="-342900" algn="l" rtl="0">
              <a:lnSpc>
                <a:spcPct val="90000"/>
              </a:lnSpc>
              <a:spcBef>
                <a:spcPts val="0"/>
              </a:spcBef>
              <a:spcAft>
                <a:spcPts val="0"/>
              </a:spcAft>
              <a:buSzPct val="100000"/>
              <a:buFont typeface="Arial"/>
              <a:buAutoNum type="arabicPeriod"/>
            </a:pPr>
            <a:r>
              <a:rPr lang="es-ES" sz="1800" b="0" i="0" u="none" strike="noStrike" dirty="0">
                <a:solidFill>
                  <a:schemeClr val="tx1"/>
                </a:solidFill>
                <a:latin typeface="Calibri" panose="020F0502020204030204" pitchFamily="34" charset="0"/>
                <a:cs typeface="Calibri" panose="020F0502020204030204" pitchFamily="34" charset="0"/>
                <a:sym typeface="Helvetica Neue"/>
              </a:rPr>
              <a:t>¿Qué acciones, si las hay, deberían tomarse para apoyar a los niños, niñas y adolescentes no acompañados en este contexto? </a:t>
            </a:r>
          </a:p>
          <a:p>
            <a:pPr marL="50800" lvl="0" indent="0" algn="l" rtl="0">
              <a:lnSpc>
                <a:spcPct val="90000"/>
              </a:lnSpc>
              <a:spcBef>
                <a:spcPts val="0"/>
              </a:spcBef>
              <a:spcAft>
                <a:spcPts val="0"/>
              </a:spcAft>
              <a:buSzPct val="100000"/>
              <a:buNone/>
            </a:pPr>
            <a:endParaRPr lang="es-ES" sz="1800" b="0" i="0" u="none" strike="noStrike" dirty="0">
              <a:solidFill>
                <a:schemeClr val="tx1"/>
              </a:solidFill>
              <a:latin typeface="Calibri" panose="020F0502020204030204" pitchFamily="34" charset="0"/>
              <a:cs typeface="Calibri" panose="020F0502020204030204" pitchFamily="34" charset="0"/>
              <a:sym typeface="Helvetica Neue"/>
            </a:endParaRPr>
          </a:p>
          <a:p>
            <a:pPr marL="50800" lvl="0" indent="0" algn="l" rtl="0">
              <a:lnSpc>
                <a:spcPct val="90000"/>
              </a:lnSpc>
              <a:spcBef>
                <a:spcPts val="0"/>
              </a:spcBef>
              <a:spcAft>
                <a:spcPts val="0"/>
              </a:spcAft>
              <a:buSzPct val="100000"/>
              <a:buNone/>
            </a:pPr>
            <a:endParaRPr lang="es-ES" sz="1800" b="1" i="0" u="none" strike="noStrike" dirty="0">
              <a:solidFill>
                <a:schemeClr val="tx1"/>
              </a:solidFill>
              <a:latin typeface="Calibri" panose="020F0502020204030204" pitchFamily="34" charset="0"/>
              <a:cs typeface="Calibri" panose="020F0502020204030204" pitchFamily="34" charset="0"/>
              <a:sym typeface="Helvetica Neue"/>
            </a:endParaRPr>
          </a:p>
          <a:p>
            <a:pPr marL="50800" lvl="0" indent="0" algn="l" rtl="0">
              <a:lnSpc>
                <a:spcPct val="90000"/>
              </a:lnSpc>
              <a:spcBef>
                <a:spcPts val="0"/>
              </a:spcBef>
              <a:spcAft>
                <a:spcPts val="0"/>
              </a:spcAft>
              <a:buSzPct val="100000"/>
              <a:buNone/>
            </a:pPr>
            <a:r>
              <a:rPr lang="es-ES" sz="1800" b="1" i="0" u="none" strike="noStrike" dirty="0">
                <a:solidFill>
                  <a:schemeClr val="tx1"/>
                </a:solidFill>
                <a:latin typeface="Calibri" panose="020F0502020204030204" pitchFamily="34" charset="0"/>
                <a:cs typeface="Calibri" panose="020F0502020204030204" pitchFamily="34" charset="0"/>
                <a:sym typeface="Helvetica Neue"/>
              </a:rPr>
              <a:t>Tomen 10 minutos </a:t>
            </a:r>
            <a:r>
              <a:rPr lang="es-ES" sz="1800" b="0" i="0" u="none" strike="noStrike" dirty="0">
                <a:solidFill>
                  <a:schemeClr val="tx1"/>
                </a:solidFill>
                <a:latin typeface="Calibri" panose="020F0502020204030204" pitchFamily="34" charset="0"/>
                <a:cs typeface="Calibri" panose="020F0502020204030204" pitchFamily="34" charset="0"/>
                <a:sym typeface="Helvetica Neue"/>
              </a:rPr>
              <a:t>y luego únanse a la discusión plenaria con todo el grupo.</a:t>
            </a:r>
            <a:endParaRPr dirty="0">
              <a:solidFill>
                <a:schemeClr val="tx1"/>
              </a:solidFill>
              <a:latin typeface="Calibri" panose="020F0502020204030204" pitchFamily="34" charset="0"/>
              <a:cs typeface="Calibri" panose="020F0502020204030204" pitchFamily="34" charset="0"/>
              <a:sym typeface="Helvetica Neue"/>
            </a:endParaRPr>
          </a:p>
        </p:txBody>
      </p:sp>
      <p:pic>
        <p:nvPicPr>
          <p:cNvPr id="282" name="Google Shape;282;p21"/>
          <p:cNvPicPr preferRelativeResize="0"/>
          <p:nvPr/>
        </p:nvPicPr>
        <p:blipFill rotWithShape="1">
          <a:blip r:embed="rId3">
            <a:alphaModFix/>
          </a:blip>
          <a:srcRect/>
          <a:stretch/>
        </p:blipFill>
        <p:spPr>
          <a:xfrm>
            <a:off x="10421754" y="2130586"/>
            <a:ext cx="1054282" cy="894854"/>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TotalTime>
  <Words>2492</Words>
  <Application>Microsoft Macintosh PowerPoint</Application>
  <PresentationFormat>Widescreen</PresentationFormat>
  <Paragraphs>178</Paragraphs>
  <Slides>13</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Noto Sans Symbols</vt:lpstr>
      <vt:lpstr>Helvetica Neue</vt:lpstr>
      <vt:lpstr>Calibri</vt:lpstr>
      <vt:lpstr>Office Theme</vt:lpstr>
      <vt:lpstr>PowerPoint Presentation</vt:lpstr>
      <vt:lpstr>¿Qué entendemos por cuidado alternativo?</vt:lpstr>
      <vt:lpstr>CPMS Standard 19 Cuidado alternativo</vt:lpstr>
      <vt:lpstr>Guía sobre el Cuidado Alternativo</vt:lpstr>
      <vt:lpstr>Principios del Cuidado Alternativo (I)</vt:lpstr>
      <vt:lpstr>Principios del Cuidado Alternativo (II)</vt:lpstr>
      <vt:lpstr>PowerPoint Presentation</vt:lpstr>
      <vt:lpstr>PowerPoint Presentation</vt:lpstr>
      <vt:lpstr>Actividad 1 – Elaborar un Plan de Acción de Cuidado Alternativo para MNAS</vt:lpstr>
      <vt:lpstr>El propósito de las visitas de monitoreo </vt:lpstr>
      <vt:lpstr>¿Quién debe participar en las labores de monitoreo?</vt:lpstr>
      <vt:lpstr>Cómo llevar a cabo las visitas de monitoreo?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Kyra Loat</cp:lastModifiedBy>
  <cp:revision>23</cp:revision>
  <dcterms:created xsi:type="dcterms:W3CDTF">2017-12-20T18:51:03Z</dcterms:created>
  <dcterms:modified xsi:type="dcterms:W3CDTF">2026-05-22T15:35:22Z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0x010100BFE899AF83B04C42AD08B91EA0A3BDD1</vt:lpwstr>
  </property>
  <property fmtid="{D5CDD505-2E9C-101B-9397-08002B2CF9AE}" pid="3" name="Order">
    <vt:r8>144900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